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293" r:id="rId4"/>
    <p:sldId id="272" r:id="rId5"/>
    <p:sldId id="287" r:id="rId6"/>
    <p:sldId id="295" r:id="rId7"/>
    <p:sldId id="274" r:id="rId8"/>
    <p:sldId id="275" r:id="rId9"/>
    <p:sldId id="276" r:id="rId10"/>
    <p:sldId id="306" r:id="rId11"/>
    <p:sldId id="277" r:id="rId12"/>
    <p:sldId id="286" r:id="rId13"/>
    <p:sldId id="257" r:id="rId14"/>
    <p:sldId id="258" r:id="rId15"/>
    <p:sldId id="305" r:id="rId16"/>
    <p:sldId id="304" r:id="rId17"/>
    <p:sldId id="278" r:id="rId18"/>
    <p:sldId id="296" r:id="rId19"/>
    <p:sldId id="297" r:id="rId20"/>
    <p:sldId id="294" r:id="rId21"/>
    <p:sldId id="288" r:id="rId22"/>
    <p:sldId id="298" r:id="rId23"/>
    <p:sldId id="299" r:id="rId24"/>
    <p:sldId id="300" r:id="rId25"/>
    <p:sldId id="260" r:id="rId26"/>
    <p:sldId id="307" r:id="rId27"/>
    <p:sldId id="261" r:id="rId28"/>
    <p:sldId id="259" r:id="rId29"/>
    <p:sldId id="262" r:id="rId30"/>
    <p:sldId id="289" r:id="rId31"/>
    <p:sldId id="263" r:id="rId32"/>
    <p:sldId id="264" r:id="rId33"/>
    <p:sldId id="301" r:id="rId34"/>
    <p:sldId id="302" r:id="rId35"/>
    <p:sldId id="303" r:id="rId36"/>
    <p:sldId id="265" r:id="rId37"/>
    <p:sldId id="309" r:id="rId38"/>
    <p:sldId id="310" r:id="rId39"/>
    <p:sldId id="266" r:id="rId40"/>
    <p:sldId id="267" r:id="rId41"/>
    <p:sldId id="268" r:id="rId42"/>
    <p:sldId id="270" r:id="rId43"/>
    <p:sldId id="271" r:id="rId44"/>
    <p:sldId id="279" r:id="rId45"/>
    <p:sldId id="308" r:id="rId4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74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6"/>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9"/>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1"/>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2C8975D-8EC4-49F8-97FF-CA86A08425AA}" type="datetimeFigureOut">
              <a:rPr lang="fr-FR" smtClean="0"/>
              <a:pPr/>
              <a:t>22/06/2016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63DF37B-F199-443B-BB48-A7B66007786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C8975D-8EC4-49F8-97FF-CA86A08425AA}" type="datetimeFigureOut">
              <a:rPr lang="fr-FR" smtClean="0"/>
              <a:pPr/>
              <a:t>22/06/2016</a:t>
            </a:fld>
            <a:endParaRPr lang="fr-FR"/>
          </a:p>
        </p:txBody>
      </p:sp>
      <p:sp>
        <p:nvSpPr>
          <p:cNvPr id="5" name="Espace réservé du pied de page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DF37B-F199-443B-BB48-A7B66007786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latin typeface="Georgia" pitchFamily="18" charset="0"/>
              </a:rPr>
              <a:t>A L G E R</a:t>
            </a:r>
            <a:br>
              <a:rPr lang="fr-FR" dirty="0" smtClean="0">
                <a:latin typeface="Georgia" pitchFamily="18" charset="0"/>
              </a:rPr>
            </a:br>
            <a:r>
              <a:rPr lang="fr-FR" sz="3200" dirty="0" smtClean="0">
                <a:latin typeface="Georgia" pitchFamily="18" charset="0"/>
              </a:rPr>
              <a:t>DE 1934 à 1966</a:t>
            </a:r>
            <a:endParaRPr lang="fr-FR" sz="3200" dirty="0">
              <a:latin typeface="Georgia" pitchFamily="18" charset="0"/>
            </a:endParaRPr>
          </a:p>
        </p:txBody>
      </p:sp>
      <p:sp>
        <p:nvSpPr>
          <p:cNvPr id="3" name="Sous-titre 2"/>
          <p:cNvSpPr>
            <a:spLocks noGrp="1"/>
          </p:cNvSpPr>
          <p:nvPr>
            <p:ph type="subTitle" idx="1"/>
          </p:nvPr>
        </p:nvSpPr>
        <p:spPr/>
        <p:txBody>
          <a:bodyPr/>
          <a:lstStyle/>
          <a:p>
            <a:r>
              <a:rPr lang="fr-FR" dirty="0" smtClean="0">
                <a:solidFill>
                  <a:schemeClr val="tx1"/>
                </a:solidFill>
                <a:latin typeface="Georgia" pitchFamily="18" charset="0"/>
              </a:rPr>
              <a:t>32 ans de transports urbains</a:t>
            </a:r>
          </a:p>
          <a:p>
            <a:r>
              <a:rPr lang="fr-FR" dirty="0" smtClean="0">
                <a:solidFill>
                  <a:schemeClr val="tx1"/>
                </a:solidFill>
                <a:latin typeface="Georgia" pitchFamily="18" charset="0"/>
              </a:rPr>
              <a:t>Jean Capolini</a:t>
            </a:r>
            <a:endParaRPr lang="fr-FR" dirty="0">
              <a:solidFill>
                <a:schemeClr val="tx1"/>
              </a:solidFill>
              <a:latin typeface="Georg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Desktop\AlgerOranTunis\Les tb TA\TA Trolley ligne G ancien.jpg"/>
          <p:cNvPicPr>
            <a:picLocks noChangeAspect="1" noChangeArrowheads="1"/>
          </p:cNvPicPr>
          <p:nvPr/>
        </p:nvPicPr>
        <p:blipFill>
          <a:blip r:embed="rId2" cstate="print"/>
          <a:srcRect/>
          <a:stretch>
            <a:fillRect/>
          </a:stretch>
        </p:blipFill>
        <p:spPr bwMode="auto">
          <a:xfrm>
            <a:off x="2693988" y="761952"/>
            <a:ext cx="5478412" cy="4056111"/>
          </a:xfrm>
          <a:prstGeom prst="rect">
            <a:avLst/>
          </a:prstGeom>
          <a:noFill/>
        </p:spPr>
      </p:pic>
      <p:sp>
        <p:nvSpPr>
          <p:cNvPr id="3" name="ZoneTexte 2"/>
          <p:cNvSpPr txBox="1"/>
          <p:nvPr/>
        </p:nvSpPr>
        <p:spPr>
          <a:xfrm>
            <a:off x="2339752" y="5157192"/>
            <a:ext cx="5976664" cy="923330"/>
          </a:xfrm>
          <a:prstGeom prst="rect">
            <a:avLst/>
          </a:prstGeom>
          <a:noFill/>
        </p:spPr>
        <p:txBody>
          <a:bodyPr wrap="square" rtlCol="0">
            <a:spAutoFit/>
          </a:bodyPr>
          <a:lstStyle/>
          <a:p>
            <a:r>
              <a:rPr lang="fr-FR" dirty="0" smtClean="0">
                <a:latin typeface="Georgia" pitchFamily="18" charset="0"/>
              </a:rPr>
              <a:t>….ou celui-ci, aux formes très aérodynamiques….</a:t>
            </a:r>
          </a:p>
          <a:p>
            <a:endParaRPr lang="fr-FR" dirty="0" smtClean="0">
              <a:latin typeface="Georgia" pitchFamily="18" charset="0"/>
            </a:endParaRPr>
          </a:p>
          <a:p>
            <a:r>
              <a:rPr lang="fr-FR" dirty="0" smtClean="0">
                <a:latin typeface="Georgia" pitchFamily="18" charset="0"/>
              </a:rPr>
              <a:t>     </a:t>
            </a:r>
            <a:r>
              <a:rPr lang="fr-FR" dirty="0" err="1" smtClean="0">
                <a:latin typeface="Georgia" pitchFamily="18" charset="0"/>
              </a:rPr>
              <a:t>Coll</a:t>
            </a:r>
            <a:r>
              <a:rPr lang="fr-FR" dirty="0" smtClean="0">
                <a:latin typeface="Georgia" pitchFamily="18" charset="0"/>
              </a:rPr>
              <a:t> Jean Capolini</a:t>
            </a:r>
            <a:endParaRPr lang="fr-FR" dirty="0">
              <a:latin typeface="Georgia"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pour une image  4" descr="Alger TB CS 60 Franco Belge n°29 ex TA Foir 1966 Ph Jean Capolini.jpg"/>
          <p:cNvPicPr>
            <a:picLocks noGrp="1" noChangeAspect="1"/>
          </p:cNvPicPr>
          <p:nvPr>
            <p:ph type="pic" idx="1"/>
          </p:nvPr>
        </p:nvPicPr>
        <p:blipFill>
          <a:blip r:embed="rId2" cstate="print"/>
          <a:srcRect l="4639" r="4639"/>
          <a:stretch>
            <a:fillRect/>
          </a:stretch>
        </p:blipFill>
        <p:spPr/>
      </p:pic>
      <p:sp>
        <p:nvSpPr>
          <p:cNvPr id="4" name="Espace réservé du texte 3"/>
          <p:cNvSpPr>
            <a:spLocks noGrp="1"/>
          </p:cNvSpPr>
          <p:nvPr>
            <p:ph type="body" sz="half" idx="2"/>
          </p:nvPr>
        </p:nvSpPr>
        <p:spPr>
          <a:xfrm>
            <a:off x="1763688" y="5589240"/>
            <a:ext cx="5486400" cy="1092894"/>
          </a:xfrm>
        </p:spPr>
        <p:txBody>
          <a:bodyPr>
            <a:normAutofit fontScale="25000" lnSpcReduction="20000"/>
          </a:bodyPr>
          <a:lstStyle/>
          <a:p>
            <a:r>
              <a:rPr lang="fr-FR" dirty="0" smtClean="0"/>
              <a:t>….</a:t>
            </a:r>
          </a:p>
          <a:p>
            <a:r>
              <a:rPr lang="fr-FR" sz="5600" dirty="0" smtClean="0">
                <a:latin typeface="Georgia" pitchFamily="18" charset="0"/>
              </a:rPr>
              <a:t>….Soit avec des véhicules construits en Métropole, telle cette série de 10 CS 60 </a:t>
            </a:r>
            <a:r>
              <a:rPr lang="fr-FR" sz="5600" dirty="0" err="1" smtClean="0">
                <a:latin typeface="Georgia" pitchFamily="18" charset="0"/>
              </a:rPr>
              <a:t>Franco-Belge</a:t>
            </a:r>
            <a:r>
              <a:rPr lang="fr-FR" sz="5600" dirty="0" smtClean="0">
                <a:latin typeface="Georgia" pitchFamily="18" charset="0"/>
              </a:rPr>
              <a:t>….</a:t>
            </a:r>
          </a:p>
          <a:p>
            <a:endParaRPr lang="fr-FR" sz="5600" dirty="0" smtClean="0">
              <a:latin typeface="Georgia" pitchFamily="18" charset="0"/>
            </a:endParaRPr>
          </a:p>
          <a:p>
            <a:r>
              <a:rPr lang="fr-FR" sz="5600" dirty="0" smtClean="0">
                <a:latin typeface="Georgia" pitchFamily="18" charset="0"/>
              </a:rPr>
              <a:t>Voiture restaurée, vue à la Foire en 1966, Ph Jean Capolini</a:t>
            </a:r>
            <a:endParaRPr lang="fr-FR" sz="5600" dirty="0">
              <a:latin typeface="Georgia"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pour une image  4" descr="Alger, Vétra CS 60 n°53 des TA, rue Michelet.JPG"/>
          <p:cNvPicPr>
            <a:picLocks noGrp="1" noChangeAspect="1"/>
          </p:cNvPicPr>
          <p:nvPr>
            <p:ph type="pic" idx="1"/>
          </p:nvPr>
        </p:nvPicPr>
        <p:blipFill>
          <a:blip r:embed="rId2" cstate="print"/>
          <a:srcRect t="5237" b="5237"/>
          <a:stretch>
            <a:fillRect/>
          </a:stretch>
        </p:blipFill>
        <p:spPr/>
      </p:pic>
      <p:sp>
        <p:nvSpPr>
          <p:cNvPr id="4" name="Espace réservé du texte 3"/>
          <p:cNvSpPr>
            <a:spLocks noGrp="1"/>
          </p:cNvSpPr>
          <p:nvPr>
            <p:ph type="body" sz="half" idx="2"/>
          </p:nvPr>
        </p:nvSpPr>
        <p:spPr>
          <a:xfrm>
            <a:off x="1835696" y="5373216"/>
            <a:ext cx="5486400" cy="948878"/>
          </a:xfrm>
        </p:spPr>
        <p:txBody>
          <a:bodyPr>
            <a:noAutofit/>
          </a:bodyPr>
          <a:lstStyle/>
          <a:p>
            <a:r>
              <a:rPr lang="fr-FR" dirty="0" smtClean="0">
                <a:latin typeface="Georgia" pitchFamily="18" charset="0"/>
              </a:rPr>
              <a:t>….ou sous licence par Lacroix et Arnold, à Alger, tel ce CS 60 vu ici en bas de la rue Michelet, un des premiers aux formes arrondies, identique à ceux livrés aux CFRA (voir ci-après) et à Constantine en 1940</a:t>
            </a:r>
          </a:p>
          <a:p>
            <a:endParaRPr lang="fr-FR" dirty="0" smtClean="0">
              <a:latin typeface="Georgia" pitchFamily="18" charset="0"/>
            </a:endParaRPr>
          </a:p>
          <a:p>
            <a:r>
              <a:rPr lang="fr-FR" dirty="0" err="1" smtClean="0">
                <a:latin typeface="Georgia" pitchFamily="18" charset="0"/>
              </a:rPr>
              <a:t>Coll</a:t>
            </a:r>
            <a:r>
              <a:rPr lang="fr-FR" dirty="0" smtClean="0">
                <a:latin typeface="Georgia" pitchFamily="18" charset="0"/>
              </a:rPr>
              <a:t>  Francis Rambert</a:t>
            </a:r>
            <a:endParaRPr lang="fr-FR" dirty="0">
              <a:latin typeface="Georgia"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lgerR.micheletAGN.JPG"/>
          <p:cNvPicPr>
            <a:picLocks noGrp="1" noChangeAspect="1"/>
          </p:cNvPicPr>
          <p:nvPr>
            <p:ph idx="4294967295"/>
          </p:nvPr>
        </p:nvPicPr>
        <p:blipFill>
          <a:blip r:embed="rId2" cstate="print"/>
          <a:stretch>
            <a:fillRect/>
          </a:stretch>
        </p:blipFill>
        <p:spPr>
          <a:xfrm>
            <a:off x="1563688" y="260350"/>
            <a:ext cx="7580312" cy="4752975"/>
          </a:xfrm>
        </p:spPr>
      </p:pic>
      <p:sp>
        <p:nvSpPr>
          <p:cNvPr id="5" name="ZoneTexte 4"/>
          <p:cNvSpPr txBox="1"/>
          <p:nvPr/>
        </p:nvSpPr>
        <p:spPr>
          <a:xfrm>
            <a:off x="467544" y="5085184"/>
            <a:ext cx="8424936" cy="1569660"/>
          </a:xfrm>
          <a:prstGeom prst="rect">
            <a:avLst/>
          </a:prstGeom>
          <a:noFill/>
        </p:spPr>
        <p:txBody>
          <a:bodyPr wrap="square" rtlCol="0">
            <a:spAutoFit/>
          </a:bodyPr>
          <a:lstStyle/>
          <a:p>
            <a:r>
              <a:rPr lang="fr-FR" sz="1600" dirty="0" smtClean="0">
                <a:latin typeface="Georgia" pitchFamily="18" charset="0"/>
              </a:rPr>
              <a:t>Les TA ne gardent qu’un axe tram lourd, exploité par des rames articulées </a:t>
            </a:r>
            <a:r>
              <a:rPr lang="fr-FR" sz="1600" dirty="0" err="1" smtClean="0">
                <a:latin typeface="Georgia" pitchFamily="18" charset="0"/>
              </a:rPr>
              <a:t>Satramo</a:t>
            </a:r>
            <a:r>
              <a:rPr lang="fr-FR" sz="1600" dirty="0" smtClean="0">
                <a:latin typeface="Georgia" pitchFamily="18" charset="0"/>
              </a:rPr>
              <a:t> au nombre de 26, livrées entre 1937 et 1939, les plus modernes de France à l’époque.</a:t>
            </a:r>
          </a:p>
          <a:p>
            <a:r>
              <a:rPr lang="fr-FR" sz="1600" dirty="0" smtClean="0">
                <a:latin typeface="Georgia" pitchFamily="18" charset="0"/>
              </a:rPr>
              <a:t>On en voit un exemplaire défilant dans la rue Michelet en mars 1959. </a:t>
            </a:r>
          </a:p>
          <a:p>
            <a:r>
              <a:rPr lang="fr-FR" sz="1600" dirty="0" smtClean="0">
                <a:latin typeface="Georgia" pitchFamily="18" charset="0"/>
              </a:rPr>
              <a:t>Elles ont encore 6 mois à vivre !</a:t>
            </a:r>
          </a:p>
          <a:p>
            <a:endParaRPr lang="fr-FR" sz="1600" dirty="0" smtClean="0">
              <a:latin typeface="Georgia" pitchFamily="18" charset="0"/>
            </a:endParaRPr>
          </a:p>
          <a:p>
            <a:r>
              <a:rPr lang="fr-FR" sz="1600" dirty="0" smtClean="0">
                <a:latin typeface="Georgia" pitchFamily="18" charset="0"/>
              </a:rPr>
              <a:t>Ph A.G.</a:t>
            </a:r>
            <a:r>
              <a:rPr lang="fr-FR" sz="1600" dirty="0" err="1" smtClean="0">
                <a:latin typeface="Georgia" pitchFamily="18" charset="0"/>
              </a:rPr>
              <a:t>Nymeyer</a:t>
            </a:r>
            <a:r>
              <a:rPr lang="fr-FR" sz="1600" dirty="0" smtClean="0">
                <a:latin typeface="Georgia" pitchFamily="18" charset="0"/>
              </a:rPr>
              <a:t>, </a:t>
            </a:r>
            <a:r>
              <a:rPr lang="fr-FR" sz="1600" dirty="0" err="1" smtClean="0">
                <a:latin typeface="Georgia" pitchFamily="18" charset="0"/>
              </a:rPr>
              <a:t>Coll</a:t>
            </a:r>
            <a:r>
              <a:rPr lang="fr-FR" sz="1600" dirty="0" smtClean="0">
                <a:latin typeface="Georgia" pitchFamily="18" charset="0"/>
              </a:rPr>
              <a:t> Harry Hondius</a:t>
            </a:r>
            <a:endParaRPr lang="fr-FR" sz="1600" dirty="0">
              <a:latin typeface="Georgia"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AlgerBd.Laferrrière(3).JPG"/>
          <p:cNvPicPr>
            <a:picLocks noGrp="1" noChangeAspect="1"/>
          </p:cNvPicPr>
          <p:nvPr>
            <p:ph idx="4294967295"/>
          </p:nvPr>
        </p:nvPicPr>
        <p:blipFill>
          <a:blip r:embed="rId2" cstate="print"/>
          <a:stretch>
            <a:fillRect/>
          </a:stretch>
        </p:blipFill>
        <p:spPr>
          <a:xfrm>
            <a:off x="647700" y="188913"/>
            <a:ext cx="8496300" cy="5273675"/>
          </a:xfrm>
        </p:spPr>
      </p:pic>
      <p:sp>
        <p:nvSpPr>
          <p:cNvPr id="6" name="ZoneTexte 5"/>
          <p:cNvSpPr txBox="1"/>
          <p:nvPr/>
        </p:nvSpPr>
        <p:spPr>
          <a:xfrm>
            <a:off x="395536" y="5657671"/>
            <a:ext cx="8748464" cy="1354217"/>
          </a:xfrm>
          <a:prstGeom prst="rect">
            <a:avLst/>
          </a:prstGeom>
          <a:noFill/>
        </p:spPr>
        <p:txBody>
          <a:bodyPr wrap="square" rtlCol="0">
            <a:spAutoFit/>
          </a:bodyPr>
          <a:lstStyle/>
          <a:p>
            <a:r>
              <a:rPr lang="fr-FR" sz="1600" dirty="0" smtClean="0">
                <a:latin typeface="Georgia" pitchFamily="18" charset="0"/>
              </a:rPr>
              <a:t>La grande Poste est le terminus en centre ville de toutes les lignes importantes de trolleybus des TA, en correspondance avec le tram. Ici  en 1959, un VA3 et un TA 9 bis….</a:t>
            </a:r>
          </a:p>
          <a:p>
            <a:endParaRPr lang="fr-FR" sz="1600" dirty="0" smtClean="0">
              <a:latin typeface="Georgia" pitchFamily="18" charset="0"/>
            </a:endParaRPr>
          </a:p>
          <a:p>
            <a:r>
              <a:rPr lang="fr-FR" sz="1600" dirty="0" smtClean="0">
                <a:latin typeface="Georgia" pitchFamily="18" charset="0"/>
              </a:rPr>
              <a:t>Ph A.G.</a:t>
            </a:r>
            <a:r>
              <a:rPr lang="fr-FR" sz="1600" dirty="0" err="1" smtClean="0">
                <a:latin typeface="Georgia" pitchFamily="18" charset="0"/>
              </a:rPr>
              <a:t>Nymeyer</a:t>
            </a:r>
            <a:r>
              <a:rPr lang="fr-FR" sz="1600" dirty="0" smtClean="0">
                <a:latin typeface="Georgia" pitchFamily="18" charset="0"/>
              </a:rPr>
              <a:t>, </a:t>
            </a:r>
            <a:r>
              <a:rPr lang="fr-FR" sz="1600" dirty="0" err="1" smtClean="0">
                <a:latin typeface="Georgia" pitchFamily="18" charset="0"/>
              </a:rPr>
              <a:t>Coll</a:t>
            </a:r>
            <a:r>
              <a:rPr lang="fr-FR" sz="1600" dirty="0" smtClean="0">
                <a:latin typeface="Georgia" pitchFamily="18" charset="0"/>
              </a:rPr>
              <a:t>  Harry Hondius.</a:t>
            </a:r>
          </a:p>
          <a:p>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699792" y="6165304"/>
            <a:ext cx="5904656" cy="584775"/>
          </a:xfrm>
          <a:prstGeom prst="rect">
            <a:avLst/>
          </a:prstGeom>
          <a:noFill/>
        </p:spPr>
        <p:txBody>
          <a:bodyPr wrap="square" rtlCol="0">
            <a:spAutoFit/>
          </a:bodyPr>
          <a:lstStyle/>
          <a:p>
            <a:r>
              <a:rPr lang="fr-FR" sz="1600" dirty="0" smtClean="0">
                <a:latin typeface="Georgia" pitchFamily="18" charset="0"/>
              </a:rPr>
              <a:t>….mais il y eut aussi des VCR….ici à La Brasserie, Hydra, Ed La Cigogne, </a:t>
            </a:r>
            <a:r>
              <a:rPr lang="fr-FR" sz="1600" dirty="0" err="1" smtClean="0">
                <a:latin typeface="Georgia" pitchFamily="18" charset="0"/>
              </a:rPr>
              <a:t>Coll</a:t>
            </a:r>
            <a:r>
              <a:rPr lang="fr-FR" sz="1600" dirty="0" smtClean="0">
                <a:latin typeface="Georgia" pitchFamily="18" charset="0"/>
              </a:rPr>
              <a:t> Antony </a:t>
            </a:r>
            <a:r>
              <a:rPr lang="fr-FR" sz="1600" dirty="0" err="1" smtClean="0">
                <a:latin typeface="Georgia" pitchFamily="18" charset="0"/>
              </a:rPr>
              <a:t>Meyruès</a:t>
            </a:r>
            <a:endParaRPr lang="fr-FR" sz="1600" dirty="0">
              <a:latin typeface="Georgia" pitchFamily="18" charset="0"/>
            </a:endParaRPr>
          </a:p>
        </p:txBody>
      </p:sp>
      <p:pic>
        <p:nvPicPr>
          <p:cNvPr id="3" name="Picture 2" descr="C:\Users\Jean\Desktop\AlgerOranTunis\Les tb TA\ALGER, VCR des TA, Lg A, La Brasserie, Hydra, Ed La Cigogne, Coll A.Meyruès.jpg"/>
          <p:cNvPicPr>
            <a:picLocks noChangeAspect="1" noChangeArrowheads="1"/>
          </p:cNvPicPr>
          <p:nvPr/>
        </p:nvPicPr>
        <p:blipFill>
          <a:blip r:embed="rId2" cstate="print"/>
          <a:srcRect/>
          <a:stretch>
            <a:fillRect/>
          </a:stretch>
        </p:blipFill>
        <p:spPr bwMode="auto">
          <a:xfrm>
            <a:off x="888972" y="484948"/>
            <a:ext cx="7643468" cy="568035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Desktop\AlgerOranTunis\Les tb TA\TA_VDB13.jpg"/>
          <p:cNvPicPr>
            <a:picLocks noChangeAspect="1" noChangeArrowheads="1"/>
          </p:cNvPicPr>
          <p:nvPr/>
        </p:nvPicPr>
        <p:blipFill>
          <a:blip r:embed="rId2" cstate="print"/>
          <a:srcRect/>
          <a:stretch>
            <a:fillRect/>
          </a:stretch>
        </p:blipFill>
        <p:spPr bwMode="auto">
          <a:xfrm>
            <a:off x="1331641" y="582155"/>
            <a:ext cx="7488832" cy="5016769"/>
          </a:xfrm>
          <a:prstGeom prst="rect">
            <a:avLst/>
          </a:prstGeom>
          <a:noFill/>
        </p:spPr>
      </p:pic>
      <p:sp>
        <p:nvSpPr>
          <p:cNvPr id="3" name="ZoneTexte 2"/>
          <p:cNvSpPr txBox="1"/>
          <p:nvPr/>
        </p:nvSpPr>
        <p:spPr>
          <a:xfrm>
            <a:off x="1331640" y="5949280"/>
            <a:ext cx="7416824" cy="584775"/>
          </a:xfrm>
          <a:prstGeom prst="rect">
            <a:avLst/>
          </a:prstGeom>
          <a:noFill/>
        </p:spPr>
        <p:txBody>
          <a:bodyPr wrap="square" rtlCol="0">
            <a:spAutoFit/>
          </a:bodyPr>
          <a:lstStyle/>
          <a:p>
            <a:r>
              <a:rPr lang="fr-FR" sz="1600" dirty="0" smtClean="0">
                <a:latin typeface="Georgia" pitchFamily="18" charset="0"/>
              </a:rPr>
              <a:t>…. puis des VDB, comme celui-ci sur la ligne H…</a:t>
            </a:r>
          </a:p>
          <a:p>
            <a:r>
              <a:rPr lang="fr-FR" sz="1600" dirty="0" smtClean="0">
                <a:latin typeface="Georgia" pitchFamily="18" charset="0"/>
              </a:rPr>
              <a:t>Cl J. La Rosa</a:t>
            </a:r>
            <a:endParaRPr lang="fr-FR" sz="1600" dirty="0">
              <a:latin typeface="Georgia"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Vétra VA 4 1951 Coll l'automobileancienne.jpg"/>
          <p:cNvPicPr>
            <a:picLocks noGrp="1" noChangeAspect="1"/>
          </p:cNvPicPr>
          <p:nvPr>
            <p:ph idx="4294967295"/>
          </p:nvPr>
        </p:nvPicPr>
        <p:blipFill>
          <a:blip r:embed="rId2" cstate="print"/>
          <a:stretch>
            <a:fillRect/>
          </a:stretch>
        </p:blipFill>
        <p:spPr>
          <a:xfrm>
            <a:off x="1331913" y="188913"/>
            <a:ext cx="7812087" cy="5268912"/>
          </a:xfrm>
        </p:spPr>
      </p:pic>
      <p:sp>
        <p:nvSpPr>
          <p:cNvPr id="6" name="ZoneTexte 5"/>
          <p:cNvSpPr txBox="1"/>
          <p:nvPr/>
        </p:nvSpPr>
        <p:spPr>
          <a:xfrm>
            <a:off x="539552" y="5445224"/>
            <a:ext cx="8424936" cy="1354217"/>
          </a:xfrm>
          <a:prstGeom prst="rect">
            <a:avLst/>
          </a:prstGeom>
          <a:noFill/>
        </p:spPr>
        <p:txBody>
          <a:bodyPr wrap="square" rtlCol="0">
            <a:spAutoFit/>
          </a:bodyPr>
          <a:lstStyle/>
          <a:p>
            <a:r>
              <a:rPr lang="fr-FR" sz="1600" dirty="0" smtClean="0">
                <a:latin typeface="Georgia" pitchFamily="18" charset="0"/>
              </a:rPr>
              <a:t>… sans oublier le prototype </a:t>
            </a:r>
            <a:r>
              <a:rPr lang="fr-FR" sz="1600" dirty="0" err="1" smtClean="0">
                <a:latin typeface="Georgia" pitchFamily="18" charset="0"/>
              </a:rPr>
              <a:t>Vétra</a:t>
            </a:r>
            <a:r>
              <a:rPr lang="fr-FR" sz="1600" dirty="0" smtClean="0">
                <a:latin typeface="Georgia" pitchFamily="18" charset="0"/>
              </a:rPr>
              <a:t> VA4, acheté par les TA en 1951, mais qui fut raccourci en VA3, par suite d’un encombrement trop important et d’un train arrière baladeur…</a:t>
            </a:r>
          </a:p>
          <a:p>
            <a:endParaRPr lang="fr-FR" sz="1600" dirty="0" smtClean="0">
              <a:latin typeface="Georgia" pitchFamily="18" charset="0"/>
            </a:endParaRPr>
          </a:p>
          <a:p>
            <a:r>
              <a:rPr lang="fr-FR" sz="1600" dirty="0" smtClean="0">
                <a:latin typeface="Georgia" pitchFamily="18" charset="0"/>
              </a:rPr>
              <a:t>Photo in « </a:t>
            </a:r>
            <a:r>
              <a:rPr lang="fr-FR" sz="1600" dirty="0" err="1" smtClean="0">
                <a:latin typeface="Georgia" pitchFamily="18" charset="0"/>
              </a:rPr>
              <a:t>lautomobile</a:t>
            </a:r>
            <a:r>
              <a:rPr lang="fr-FR" sz="1600" dirty="0" smtClean="0">
                <a:latin typeface="Georgia" pitchFamily="18" charset="0"/>
              </a:rPr>
              <a:t> ancienne.com », </a:t>
            </a:r>
          </a:p>
          <a:p>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Desktop\AlgerOranTunis\Autobus TA\placegouve2 extrait.jpg"/>
          <p:cNvPicPr>
            <a:picLocks noChangeAspect="1" noChangeArrowheads="1"/>
          </p:cNvPicPr>
          <p:nvPr/>
        </p:nvPicPr>
        <p:blipFill>
          <a:blip r:embed="rId2" cstate="print"/>
          <a:srcRect/>
          <a:stretch>
            <a:fillRect/>
          </a:stretch>
        </p:blipFill>
        <p:spPr bwMode="auto">
          <a:xfrm>
            <a:off x="755576" y="1916832"/>
            <a:ext cx="7670488" cy="4299382"/>
          </a:xfrm>
          <a:prstGeom prst="rect">
            <a:avLst/>
          </a:prstGeom>
          <a:noFill/>
        </p:spPr>
      </p:pic>
      <p:sp>
        <p:nvSpPr>
          <p:cNvPr id="6" name="ZoneTexte 5"/>
          <p:cNvSpPr txBox="1"/>
          <p:nvPr/>
        </p:nvSpPr>
        <p:spPr>
          <a:xfrm>
            <a:off x="827584" y="404664"/>
            <a:ext cx="7704856" cy="830997"/>
          </a:xfrm>
          <a:prstGeom prst="rect">
            <a:avLst/>
          </a:prstGeom>
          <a:noFill/>
        </p:spPr>
        <p:txBody>
          <a:bodyPr wrap="square" rtlCol="0">
            <a:spAutoFit/>
          </a:bodyPr>
          <a:lstStyle/>
          <a:p>
            <a:r>
              <a:rPr lang="fr-FR" sz="1600" dirty="0" smtClean="0">
                <a:latin typeface="Georgia" pitchFamily="18" charset="0"/>
              </a:rPr>
              <a:t>… les lignes d’autobus sont exploitées, après guerre, avec des Chausson, depuis    </a:t>
            </a:r>
          </a:p>
          <a:p>
            <a:r>
              <a:rPr lang="fr-FR" sz="1600" dirty="0" smtClean="0">
                <a:latin typeface="Georgia" pitchFamily="18" charset="0"/>
              </a:rPr>
              <a:t>     les nez de cochon AH, puis ASH 50 ou 52….</a:t>
            </a:r>
          </a:p>
          <a:p>
            <a:r>
              <a:rPr lang="fr-FR" sz="1600" dirty="0" smtClean="0">
                <a:latin typeface="Georgia" pitchFamily="18" charset="0"/>
              </a:rPr>
              <a:t>                </a:t>
            </a:r>
            <a:r>
              <a:rPr lang="fr-FR" sz="1600" dirty="0" err="1" smtClean="0">
                <a:latin typeface="Georgia" pitchFamily="18" charset="0"/>
              </a:rPr>
              <a:t>Coll</a:t>
            </a:r>
            <a:r>
              <a:rPr lang="fr-FR" sz="1600" dirty="0" smtClean="0">
                <a:latin typeface="Georgia" pitchFamily="18" charset="0"/>
              </a:rPr>
              <a:t> Jean Capolini</a:t>
            </a:r>
            <a:endParaRPr lang="fr-FR" sz="1600" dirty="0">
              <a:latin typeface="Georgia"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059832" y="6093296"/>
            <a:ext cx="3816350" cy="401637"/>
          </a:xfrm>
          <a:prstGeom prst="rect">
            <a:avLst/>
          </a:prstGeom>
          <a:noFill/>
          <a:ln w="9525">
            <a:noFill/>
            <a:miter lim="800000"/>
            <a:headEnd/>
            <a:tailEnd/>
          </a:ln>
        </p:spPr>
      </p:pic>
      <p:pic>
        <p:nvPicPr>
          <p:cNvPr id="2052" name="Picture 4" descr="C:\Users\Jean\Desktop\AlgerOranTunis\Autobus TA\TA ASH 521 1957_détail.jpg"/>
          <p:cNvPicPr>
            <a:picLocks noChangeAspect="1" noChangeArrowheads="1"/>
          </p:cNvPicPr>
          <p:nvPr/>
        </p:nvPicPr>
        <p:blipFill>
          <a:blip r:embed="rId3" cstate="print"/>
          <a:srcRect/>
          <a:stretch>
            <a:fillRect/>
          </a:stretch>
        </p:blipFill>
        <p:spPr bwMode="auto">
          <a:xfrm>
            <a:off x="2483768" y="1196752"/>
            <a:ext cx="5482292" cy="4624462"/>
          </a:xfrm>
          <a:prstGeom prst="rect">
            <a:avLst/>
          </a:prstGeom>
          <a:noFill/>
        </p:spPr>
      </p:pic>
      <p:sp>
        <p:nvSpPr>
          <p:cNvPr id="6" name="ZoneTexte 5"/>
          <p:cNvSpPr txBox="1"/>
          <p:nvPr/>
        </p:nvSpPr>
        <p:spPr>
          <a:xfrm>
            <a:off x="2879304" y="404664"/>
            <a:ext cx="6264696" cy="338554"/>
          </a:xfrm>
          <a:prstGeom prst="rect">
            <a:avLst/>
          </a:prstGeom>
          <a:noFill/>
        </p:spPr>
        <p:txBody>
          <a:bodyPr wrap="square" rtlCol="0">
            <a:spAutoFit/>
          </a:bodyPr>
          <a:lstStyle/>
          <a:p>
            <a:r>
              <a:rPr lang="fr-FR" sz="1600" dirty="0" smtClean="0">
                <a:latin typeface="Georgia" pitchFamily="18" charset="0"/>
              </a:rPr>
              <a:t>…jusqu’aux ASH 521</a:t>
            </a:r>
            <a:endParaRPr lang="fr-FR" sz="1600" dirty="0">
              <a:latin typeface="Georgia"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r>
              <a:rPr lang="fr-FR" sz="1800" dirty="0" smtClean="0">
                <a:latin typeface="Georgia" pitchFamily="18" charset="0"/>
              </a:rPr>
              <a:t>En 1934, la ville d’Alger est desservie par trois compagnies de transport :</a:t>
            </a:r>
          </a:p>
          <a:p>
            <a:r>
              <a:rPr lang="fr-FR" sz="1800" dirty="0" smtClean="0">
                <a:latin typeface="Georgia" pitchFamily="18" charset="0"/>
              </a:rPr>
              <a:t>Les Tramways Algériens, dits TA, une société qui exploite en régie intéressée une concession communale depuis 1897.</a:t>
            </a:r>
          </a:p>
          <a:p>
            <a:r>
              <a:rPr lang="fr-FR" sz="1800" dirty="0" smtClean="0">
                <a:latin typeface="Georgia" pitchFamily="18" charset="0"/>
              </a:rPr>
              <a:t>Les Chemins de Fer sur Route d’Algérie, dits C.F.R.A., crées en 1892 pour desservir un réseau de tramways à vapeur d’intérêt local, dont nous ne parlerons pas ici. La partie centrale de ce réseau, dans la traversée des quartiers populaires d’Alger, est électrifiée en 1900 et son trafic ne cessera de croître. La société exploite en régie intéressée une concession départementale</a:t>
            </a:r>
          </a:p>
          <a:p>
            <a:r>
              <a:rPr lang="fr-FR" sz="1800" dirty="0" smtClean="0">
                <a:latin typeface="Georgia" pitchFamily="18" charset="0"/>
              </a:rPr>
              <a:t>Les Tramways et Messageries du Sahel, dits TMS, qui seront repris par les C.F.R.A. en 1937.</a:t>
            </a:r>
            <a:endParaRPr lang="fr-FR" sz="1800" dirty="0">
              <a:latin typeface="Georg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95536" y="260648"/>
            <a:ext cx="3024336" cy="461665"/>
          </a:xfrm>
          <a:prstGeom prst="rect">
            <a:avLst/>
          </a:prstGeom>
          <a:noFill/>
        </p:spPr>
        <p:txBody>
          <a:bodyPr wrap="square" rtlCol="0">
            <a:spAutoFit/>
          </a:bodyPr>
          <a:lstStyle/>
          <a:p>
            <a:r>
              <a:rPr lang="fr-FR" sz="2400" b="1" dirty="0" smtClean="0">
                <a:latin typeface="Georgia" pitchFamily="18" charset="0"/>
              </a:rPr>
              <a:t>2. LES C.F.R.A.</a:t>
            </a:r>
            <a:endParaRPr lang="fr-FR" sz="2400" b="1" dirty="0">
              <a:latin typeface="Georgia" pitchFamily="18" charset="0"/>
            </a:endParaRPr>
          </a:p>
        </p:txBody>
      </p:sp>
      <p:sp>
        <p:nvSpPr>
          <p:cNvPr id="7" name="ZoneTexte 6"/>
          <p:cNvSpPr txBox="1"/>
          <p:nvPr/>
        </p:nvSpPr>
        <p:spPr>
          <a:xfrm>
            <a:off x="4283968" y="6381328"/>
            <a:ext cx="3672408" cy="276999"/>
          </a:xfrm>
          <a:prstGeom prst="rect">
            <a:avLst/>
          </a:prstGeom>
          <a:noFill/>
        </p:spPr>
        <p:txBody>
          <a:bodyPr wrap="square" rtlCol="0">
            <a:spAutoFit/>
          </a:bodyPr>
          <a:lstStyle/>
          <a:p>
            <a:r>
              <a:rPr lang="fr-FR" sz="1200" dirty="0" smtClean="0">
                <a:latin typeface="Georgia" pitchFamily="18" charset="0"/>
              </a:rPr>
              <a:t>in  UVF Mai 1939</a:t>
            </a:r>
            <a:endParaRPr lang="fr-FR" sz="1200" dirty="0">
              <a:latin typeface="Georgia" pitchFamily="18" charset="0"/>
            </a:endParaRPr>
          </a:p>
        </p:txBody>
      </p:sp>
      <p:pic>
        <p:nvPicPr>
          <p:cNvPr id="5" name="Image 4" descr="cfra 1939 10001_extrait.jpg"/>
          <p:cNvPicPr>
            <a:picLocks noChangeAspect="1"/>
          </p:cNvPicPr>
          <p:nvPr/>
        </p:nvPicPr>
        <p:blipFill>
          <a:blip r:embed="rId2" cstate="print"/>
          <a:stretch>
            <a:fillRect/>
          </a:stretch>
        </p:blipFill>
        <p:spPr>
          <a:xfrm>
            <a:off x="2370582" y="620688"/>
            <a:ext cx="5485196" cy="583264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Carrefour Rues Waïsse-Lelluch 1943.jpg"/>
          <p:cNvPicPr>
            <a:picLocks noGrp="1" noChangeAspect="1"/>
          </p:cNvPicPr>
          <p:nvPr>
            <p:ph idx="4294967295"/>
          </p:nvPr>
        </p:nvPicPr>
        <p:blipFill>
          <a:blip r:embed="rId2" cstate="print"/>
          <a:stretch>
            <a:fillRect/>
          </a:stretch>
        </p:blipFill>
        <p:spPr>
          <a:xfrm>
            <a:off x="2301875" y="1916113"/>
            <a:ext cx="6842125" cy="4465637"/>
          </a:xfrm>
        </p:spPr>
      </p:pic>
      <p:sp>
        <p:nvSpPr>
          <p:cNvPr id="4" name="Espace réservé du texte 3"/>
          <p:cNvSpPr>
            <a:spLocks noGrp="1"/>
          </p:cNvSpPr>
          <p:nvPr>
            <p:ph type="body" sz="half" idx="4294967295"/>
          </p:nvPr>
        </p:nvSpPr>
        <p:spPr>
          <a:xfrm>
            <a:off x="0" y="2781300"/>
            <a:ext cx="3008313" cy="4691063"/>
          </a:xfrm>
        </p:spPr>
        <p:txBody>
          <a:bodyPr>
            <a:normAutofit/>
          </a:bodyPr>
          <a:lstStyle/>
          <a:p>
            <a:endParaRPr lang="fr-FR" sz="1800" dirty="0" smtClean="0"/>
          </a:p>
          <a:p>
            <a:endParaRPr lang="fr-FR" sz="1800" dirty="0"/>
          </a:p>
        </p:txBody>
      </p:sp>
      <p:sp>
        <p:nvSpPr>
          <p:cNvPr id="6" name="ZoneTexte 5"/>
          <p:cNvSpPr txBox="1"/>
          <p:nvPr/>
        </p:nvSpPr>
        <p:spPr>
          <a:xfrm>
            <a:off x="1547664" y="476672"/>
            <a:ext cx="6840760" cy="1077218"/>
          </a:xfrm>
          <a:prstGeom prst="rect">
            <a:avLst/>
          </a:prstGeom>
          <a:noFill/>
        </p:spPr>
        <p:txBody>
          <a:bodyPr wrap="square" rtlCol="0">
            <a:spAutoFit/>
          </a:bodyPr>
          <a:lstStyle/>
          <a:p>
            <a:r>
              <a:rPr lang="fr-FR" sz="1600" dirty="0" smtClean="0">
                <a:latin typeface="Georgia" pitchFamily="18" charset="0"/>
              </a:rPr>
              <a:t>Parallèlement, les C.F.R.A. exploitent leurs lignes maîtresses du littoral avec des rames trams plus deux remorques ou baladeuses…</a:t>
            </a:r>
          </a:p>
          <a:p>
            <a:endParaRPr lang="fr-FR" sz="1600" dirty="0" smtClean="0">
              <a:latin typeface="Georgia" pitchFamily="18" charset="0"/>
            </a:endParaRPr>
          </a:p>
          <a:p>
            <a:r>
              <a:rPr lang="fr-FR" sz="1600" dirty="0" smtClean="0">
                <a:latin typeface="Georgia" pitchFamily="18" charset="0"/>
              </a:rPr>
              <a:t>Cette photo a été prise après le débarquement en 1942 .</a:t>
            </a:r>
            <a:endParaRPr lang="fr-FR" sz="1600" dirty="0">
              <a:latin typeface="Georgia"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Desktop\AlgerOranTunis\Autobus CFRA\Autobus CFRA 1932.JPG"/>
          <p:cNvPicPr>
            <a:picLocks noChangeAspect="1" noChangeArrowheads="1"/>
          </p:cNvPicPr>
          <p:nvPr/>
        </p:nvPicPr>
        <p:blipFill>
          <a:blip r:embed="rId2" cstate="print"/>
          <a:srcRect/>
          <a:stretch>
            <a:fillRect/>
          </a:stretch>
        </p:blipFill>
        <p:spPr bwMode="auto">
          <a:xfrm>
            <a:off x="827584" y="1041400"/>
            <a:ext cx="7772400" cy="5816600"/>
          </a:xfrm>
          <a:prstGeom prst="rect">
            <a:avLst/>
          </a:prstGeom>
          <a:noFill/>
        </p:spPr>
      </p:pic>
      <p:sp>
        <p:nvSpPr>
          <p:cNvPr id="3" name="ZoneTexte 2"/>
          <p:cNvSpPr txBox="1"/>
          <p:nvPr/>
        </p:nvSpPr>
        <p:spPr>
          <a:xfrm>
            <a:off x="827584" y="260648"/>
            <a:ext cx="7200800" cy="338554"/>
          </a:xfrm>
          <a:prstGeom prst="rect">
            <a:avLst/>
          </a:prstGeom>
          <a:noFill/>
        </p:spPr>
        <p:txBody>
          <a:bodyPr wrap="square" rtlCol="0">
            <a:spAutoFit/>
          </a:bodyPr>
          <a:lstStyle/>
          <a:p>
            <a:r>
              <a:rPr lang="fr-FR" sz="1600" dirty="0" smtClean="0">
                <a:latin typeface="Georgia" pitchFamily="18" charset="0"/>
              </a:rPr>
              <a:t>Des lignes d’autobus relient le centre à Maison Carrée…</a:t>
            </a:r>
            <a:endParaRPr lang="fr-FR" sz="1600" dirty="0">
              <a:latin typeface="Georgia"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Desktop\AlgerOranTunis\Autobus CFRA\BusCFRAMCarree_19350718_extrait.jpg"/>
          <p:cNvPicPr>
            <a:picLocks noChangeAspect="1" noChangeArrowheads="1"/>
          </p:cNvPicPr>
          <p:nvPr/>
        </p:nvPicPr>
        <p:blipFill>
          <a:blip r:embed="rId2" cstate="print"/>
          <a:srcRect/>
          <a:stretch>
            <a:fillRect/>
          </a:stretch>
        </p:blipFill>
        <p:spPr bwMode="auto">
          <a:xfrm>
            <a:off x="1547664" y="1004196"/>
            <a:ext cx="7316154" cy="5672257"/>
          </a:xfrm>
          <a:prstGeom prst="rect">
            <a:avLst/>
          </a:prstGeom>
          <a:noFill/>
        </p:spPr>
      </p:pic>
      <p:sp>
        <p:nvSpPr>
          <p:cNvPr id="3" name="ZoneTexte 2"/>
          <p:cNvSpPr txBox="1"/>
          <p:nvPr/>
        </p:nvSpPr>
        <p:spPr>
          <a:xfrm>
            <a:off x="1259632" y="188640"/>
            <a:ext cx="7344816" cy="584775"/>
          </a:xfrm>
          <a:prstGeom prst="rect">
            <a:avLst/>
          </a:prstGeom>
          <a:noFill/>
        </p:spPr>
        <p:txBody>
          <a:bodyPr wrap="square" rtlCol="0">
            <a:spAutoFit/>
          </a:bodyPr>
          <a:lstStyle/>
          <a:p>
            <a:r>
              <a:rPr lang="fr-FR" sz="1600" dirty="0" smtClean="0">
                <a:latin typeface="Georgia" pitchFamily="18" charset="0"/>
              </a:rPr>
              <a:t>Entre 1932 et 1939, plusieurs modèles d’autobus exploiteront les lignes de banlieue des C.F.R.A., comme celui-ci, en 1935</a:t>
            </a:r>
            <a:endParaRPr lang="fr-FR" sz="1600" dirty="0">
              <a:latin typeface="Georgia"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an\Desktop\AlgerOranTunis\Autobus CFRA\CFRA393.jpg"/>
          <p:cNvPicPr>
            <a:picLocks noChangeAspect="1" noChangeArrowheads="1"/>
          </p:cNvPicPr>
          <p:nvPr/>
        </p:nvPicPr>
        <p:blipFill>
          <a:blip r:embed="rId2" cstate="print"/>
          <a:srcRect/>
          <a:stretch>
            <a:fillRect/>
          </a:stretch>
        </p:blipFill>
        <p:spPr bwMode="auto">
          <a:xfrm>
            <a:off x="3635896" y="404664"/>
            <a:ext cx="5241182" cy="2736056"/>
          </a:xfrm>
          <a:prstGeom prst="rect">
            <a:avLst/>
          </a:prstGeom>
          <a:noFill/>
        </p:spPr>
      </p:pic>
      <p:pic>
        <p:nvPicPr>
          <p:cNvPr id="2051" name="Picture 3" descr="C:\Users\Jean\Desktop\AlgerOranTunis\Autobus CFRA\CFRA2A.jpg"/>
          <p:cNvPicPr>
            <a:picLocks noChangeAspect="1" noChangeArrowheads="1"/>
          </p:cNvPicPr>
          <p:nvPr/>
        </p:nvPicPr>
        <p:blipFill>
          <a:blip r:embed="rId3" cstate="print"/>
          <a:srcRect/>
          <a:stretch>
            <a:fillRect/>
          </a:stretch>
        </p:blipFill>
        <p:spPr bwMode="auto">
          <a:xfrm>
            <a:off x="3635896" y="4005064"/>
            <a:ext cx="4990669" cy="2232248"/>
          </a:xfrm>
          <a:prstGeom prst="rect">
            <a:avLst/>
          </a:prstGeom>
          <a:noFill/>
        </p:spPr>
      </p:pic>
      <p:sp>
        <p:nvSpPr>
          <p:cNvPr id="4" name="ZoneTexte 3"/>
          <p:cNvSpPr txBox="1"/>
          <p:nvPr/>
        </p:nvSpPr>
        <p:spPr>
          <a:xfrm>
            <a:off x="1763688" y="3284984"/>
            <a:ext cx="4752528" cy="338554"/>
          </a:xfrm>
          <a:prstGeom prst="rect">
            <a:avLst/>
          </a:prstGeom>
          <a:noFill/>
        </p:spPr>
        <p:txBody>
          <a:bodyPr wrap="square" rtlCol="0">
            <a:spAutoFit/>
          </a:bodyPr>
          <a:lstStyle/>
          <a:p>
            <a:r>
              <a:rPr lang="fr-FR" sz="1600" dirty="0" smtClean="0">
                <a:latin typeface="Georgia" pitchFamily="18" charset="0"/>
              </a:rPr>
              <a:t>..de multiples variantes de Renault ZP….</a:t>
            </a:r>
            <a:endParaRPr lang="fr-FR" sz="1600" dirty="0">
              <a:latin typeface="Georgia"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numérisation0003.jpg"/>
          <p:cNvPicPr>
            <a:picLocks noGrp="1" noChangeAspect="1"/>
          </p:cNvPicPr>
          <p:nvPr>
            <p:ph idx="4294967295"/>
          </p:nvPr>
        </p:nvPicPr>
        <p:blipFill>
          <a:blip r:embed="rId2" cstate="print"/>
          <a:stretch>
            <a:fillRect/>
          </a:stretch>
        </p:blipFill>
        <p:spPr>
          <a:xfrm>
            <a:off x="1079500" y="260350"/>
            <a:ext cx="8064500" cy="4751388"/>
          </a:xfrm>
        </p:spPr>
      </p:pic>
      <p:sp>
        <p:nvSpPr>
          <p:cNvPr id="6" name="ZoneTexte 5"/>
          <p:cNvSpPr txBox="1"/>
          <p:nvPr/>
        </p:nvSpPr>
        <p:spPr>
          <a:xfrm>
            <a:off x="827584" y="5301208"/>
            <a:ext cx="7920880" cy="1354217"/>
          </a:xfrm>
          <a:prstGeom prst="rect">
            <a:avLst/>
          </a:prstGeom>
          <a:noFill/>
        </p:spPr>
        <p:txBody>
          <a:bodyPr wrap="square" rtlCol="0">
            <a:spAutoFit/>
          </a:bodyPr>
          <a:lstStyle/>
          <a:p>
            <a:r>
              <a:rPr lang="fr-FR" sz="1600" dirty="0" smtClean="0">
                <a:latin typeface="Georgia" pitchFamily="18" charset="0"/>
              </a:rPr>
              <a:t>Entre 1937 et 1939, les C.F.R.A. reconstruisent dans leurs ateliers leurs antiques trams plus baladeuses en rames M + R  ou M + R +  M .</a:t>
            </a:r>
          </a:p>
          <a:p>
            <a:endParaRPr lang="fr-FR" sz="1600" dirty="0" smtClean="0">
              <a:latin typeface="Georgia" pitchFamily="18" charset="0"/>
            </a:endParaRPr>
          </a:p>
          <a:p>
            <a:r>
              <a:rPr lang="fr-FR" sz="1600" dirty="0" smtClean="0">
                <a:latin typeface="Georgia" pitchFamily="18" charset="0"/>
              </a:rPr>
              <a:t>(</a:t>
            </a:r>
            <a:r>
              <a:rPr lang="fr-FR" sz="1600" dirty="0" err="1" smtClean="0">
                <a:latin typeface="Georgia" pitchFamily="18" charset="0"/>
              </a:rPr>
              <a:t>Coll</a:t>
            </a:r>
            <a:r>
              <a:rPr lang="fr-FR" sz="1600" dirty="0" smtClean="0">
                <a:latin typeface="Georgia" pitchFamily="18" charset="0"/>
              </a:rPr>
              <a:t> Jean Capolini)</a:t>
            </a:r>
          </a:p>
          <a:p>
            <a:endParaRPr lang="fr-F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Jean\Desktop\AlgerOranTunis\Les tb C.F.R.A\Bd Repub Mairie16b détail.jpg"/>
          <p:cNvPicPr>
            <a:picLocks noChangeAspect="1" noChangeArrowheads="1"/>
          </p:cNvPicPr>
          <p:nvPr/>
        </p:nvPicPr>
        <p:blipFill>
          <a:blip r:embed="rId2" cstate="print"/>
          <a:srcRect/>
          <a:stretch>
            <a:fillRect/>
          </a:stretch>
        </p:blipFill>
        <p:spPr bwMode="auto">
          <a:xfrm>
            <a:off x="4788024" y="3356992"/>
            <a:ext cx="4143407" cy="3372392"/>
          </a:xfrm>
          <a:prstGeom prst="rect">
            <a:avLst/>
          </a:prstGeom>
          <a:noFill/>
        </p:spPr>
      </p:pic>
      <p:sp>
        <p:nvSpPr>
          <p:cNvPr id="6" name="ZoneTexte 5"/>
          <p:cNvSpPr txBox="1"/>
          <p:nvPr/>
        </p:nvSpPr>
        <p:spPr>
          <a:xfrm>
            <a:off x="755576" y="980728"/>
            <a:ext cx="3168352" cy="1077218"/>
          </a:xfrm>
          <a:prstGeom prst="rect">
            <a:avLst/>
          </a:prstGeom>
          <a:noFill/>
        </p:spPr>
        <p:txBody>
          <a:bodyPr wrap="square" rtlCol="0">
            <a:spAutoFit/>
          </a:bodyPr>
          <a:lstStyle/>
          <a:p>
            <a:r>
              <a:rPr lang="fr-FR" sz="1600" dirty="0" smtClean="0">
                <a:latin typeface="Georgia" pitchFamily="18" charset="0"/>
              </a:rPr>
              <a:t>Et  substituent dès 1939, comme les TA, des trolleybus aux trams  desservant les lignes du Sahel, en forte pente, avec des CS 55….</a:t>
            </a:r>
            <a:endParaRPr lang="fr-FR" sz="1600" dirty="0">
              <a:latin typeface="Georgia" pitchFamily="18" charset="0"/>
            </a:endParaRPr>
          </a:p>
        </p:txBody>
      </p:sp>
      <p:sp>
        <p:nvSpPr>
          <p:cNvPr id="7" name="ZoneTexte 6"/>
          <p:cNvSpPr txBox="1"/>
          <p:nvPr/>
        </p:nvSpPr>
        <p:spPr>
          <a:xfrm>
            <a:off x="971600" y="4221088"/>
            <a:ext cx="2376264" cy="338554"/>
          </a:xfrm>
          <a:prstGeom prst="rect">
            <a:avLst/>
          </a:prstGeom>
          <a:noFill/>
        </p:spPr>
        <p:txBody>
          <a:bodyPr wrap="square" rtlCol="0">
            <a:spAutoFit/>
          </a:bodyPr>
          <a:lstStyle/>
          <a:p>
            <a:r>
              <a:rPr lang="fr-FR" sz="1600" dirty="0" smtClean="0">
                <a:latin typeface="Georgia" pitchFamily="18" charset="0"/>
              </a:rPr>
              <a:t>….ou CB 55 en 1941….</a:t>
            </a:r>
            <a:endParaRPr lang="fr-FR" sz="1600" dirty="0">
              <a:latin typeface="Georgia" pitchFamily="18" charset="0"/>
            </a:endParaRPr>
          </a:p>
        </p:txBody>
      </p:sp>
      <p:sp>
        <p:nvSpPr>
          <p:cNvPr id="8" name="ZoneTexte 7"/>
          <p:cNvSpPr txBox="1"/>
          <p:nvPr/>
        </p:nvSpPr>
        <p:spPr>
          <a:xfrm>
            <a:off x="971600" y="5445224"/>
            <a:ext cx="2376264" cy="338554"/>
          </a:xfrm>
          <a:prstGeom prst="rect">
            <a:avLst/>
          </a:prstGeom>
          <a:noFill/>
        </p:spPr>
        <p:txBody>
          <a:bodyPr wrap="square" rtlCol="0">
            <a:spAutoFit/>
          </a:bodyPr>
          <a:lstStyle/>
          <a:p>
            <a:r>
              <a:rPr lang="fr-FR" sz="1600" dirty="0" err="1" smtClean="0">
                <a:latin typeface="Georgia" pitchFamily="18" charset="0"/>
              </a:rPr>
              <a:t>Coll</a:t>
            </a:r>
            <a:r>
              <a:rPr lang="fr-FR" sz="1600" dirty="0" smtClean="0">
                <a:latin typeface="Georgia" pitchFamily="18" charset="0"/>
              </a:rPr>
              <a:t> Jean Capolini</a:t>
            </a:r>
            <a:endParaRPr lang="fr-FR" sz="1600" dirty="0">
              <a:latin typeface="Georgia" pitchFamily="18" charset="0"/>
            </a:endParaRPr>
          </a:p>
        </p:txBody>
      </p:sp>
      <p:pic>
        <p:nvPicPr>
          <p:cNvPr id="1026" name="Picture 2" descr="C:\Users\Jean\Desktop\AlgerOranTunis\Les tb C.F.R.A\Alger Vétra CS 55.JPG"/>
          <p:cNvPicPr>
            <a:picLocks noChangeAspect="1" noChangeArrowheads="1"/>
          </p:cNvPicPr>
          <p:nvPr/>
        </p:nvPicPr>
        <p:blipFill>
          <a:blip r:embed="rId3" cstate="print"/>
          <a:srcRect/>
          <a:stretch>
            <a:fillRect/>
          </a:stretch>
        </p:blipFill>
        <p:spPr bwMode="auto">
          <a:xfrm>
            <a:off x="4788024" y="260648"/>
            <a:ext cx="4098032" cy="273031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CFRA Chateauneuf 3.jpg"/>
          <p:cNvPicPr>
            <a:picLocks noGrp="1" noChangeAspect="1"/>
          </p:cNvPicPr>
          <p:nvPr>
            <p:ph idx="4294967295"/>
          </p:nvPr>
        </p:nvPicPr>
        <p:blipFill>
          <a:blip r:embed="rId2" cstate="print"/>
          <a:stretch>
            <a:fillRect/>
          </a:stretch>
        </p:blipFill>
        <p:spPr>
          <a:xfrm>
            <a:off x="720725" y="549275"/>
            <a:ext cx="8423275" cy="4635500"/>
          </a:xfrm>
        </p:spPr>
      </p:pic>
      <p:sp>
        <p:nvSpPr>
          <p:cNvPr id="7" name="ZoneTexte 6"/>
          <p:cNvSpPr txBox="1"/>
          <p:nvPr/>
        </p:nvSpPr>
        <p:spPr>
          <a:xfrm>
            <a:off x="467544" y="5517232"/>
            <a:ext cx="8496944" cy="1107996"/>
          </a:xfrm>
          <a:prstGeom prst="rect">
            <a:avLst/>
          </a:prstGeom>
          <a:noFill/>
        </p:spPr>
        <p:txBody>
          <a:bodyPr wrap="square" rtlCol="0">
            <a:spAutoFit/>
          </a:bodyPr>
          <a:lstStyle/>
          <a:p>
            <a:r>
              <a:rPr lang="fr-FR" sz="1600" dirty="0" smtClean="0">
                <a:latin typeface="Georgia" pitchFamily="18" charset="0"/>
              </a:rPr>
              <a:t>…… complétés, après guerre, par des  CS 60  4-4 , celui-ci vu au dépôt de Châteauneuf.</a:t>
            </a:r>
          </a:p>
          <a:p>
            <a:endParaRPr lang="fr-FR" sz="1600" dirty="0" smtClean="0">
              <a:latin typeface="Georgia" pitchFamily="18" charset="0"/>
            </a:endParaRPr>
          </a:p>
          <a:p>
            <a:r>
              <a:rPr lang="fr-FR" sz="1600" dirty="0" smtClean="0">
                <a:latin typeface="Georgia" pitchFamily="18" charset="0"/>
              </a:rPr>
              <a:t>         (</a:t>
            </a:r>
            <a:r>
              <a:rPr lang="fr-FR" sz="1600" dirty="0" err="1" smtClean="0">
                <a:latin typeface="Georgia" pitchFamily="18" charset="0"/>
              </a:rPr>
              <a:t>Coll</a:t>
            </a:r>
            <a:r>
              <a:rPr lang="fr-FR" sz="1600" dirty="0" smtClean="0">
                <a:latin typeface="Georgia" pitchFamily="18" charset="0"/>
              </a:rPr>
              <a:t> Paulette Geoffroy)</a:t>
            </a:r>
          </a:p>
          <a:p>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a:p>
        </p:txBody>
      </p:sp>
      <p:pic>
        <p:nvPicPr>
          <p:cNvPr id="5" name="Espace réservé pour une image  4" descr="Alger Square Bresson juillet 1954.jpg"/>
          <p:cNvPicPr>
            <a:picLocks noGrp="1" noChangeAspect="1"/>
          </p:cNvPicPr>
          <p:nvPr>
            <p:ph idx="1"/>
          </p:nvPr>
        </p:nvPicPr>
        <p:blipFill>
          <a:blip r:embed="rId2" cstate="print"/>
          <a:stretch>
            <a:fillRect/>
          </a:stretch>
        </p:blipFill>
        <p:spPr>
          <a:xfrm>
            <a:off x="4599305" y="913606"/>
            <a:ext cx="3063240" cy="4572000"/>
          </a:xfrm>
        </p:spPr>
      </p:pic>
      <p:sp>
        <p:nvSpPr>
          <p:cNvPr id="4" name="Espace réservé du texte 3"/>
          <p:cNvSpPr>
            <a:spLocks noGrp="1"/>
          </p:cNvSpPr>
          <p:nvPr>
            <p:ph type="body" sz="half" idx="2"/>
          </p:nvPr>
        </p:nvSpPr>
        <p:spPr>
          <a:xfrm>
            <a:off x="467544" y="2166937"/>
            <a:ext cx="3008313" cy="4691063"/>
          </a:xfrm>
        </p:spPr>
        <p:txBody>
          <a:bodyPr/>
          <a:lstStyle/>
          <a:p>
            <a:r>
              <a:rPr lang="fr-FR" sz="1600" dirty="0" smtClean="0">
                <a:latin typeface="Georgia" pitchFamily="18" charset="0"/>
              </a:rPr>
              <a:t>Repeints ensuite en bleu et blanc lorsque les C.F.R.A. deviennent la R.D.T.A., ces trams circuleront jusqu’en 1957 puis seront remplacés par des autobus PBR.</a:t>
            </a:r>
          </a:p>
          <a:p>
            <a:r>
              <a:rPr lang="fr-FR" sz="1600" dirty="0" smtClean="0">
                <a:latin typeface="Georgia" pitchFamily="18" charset="0"/>
              </a:rPr>
              <a:t>(</a:t>
            </a:r>
            <a:r>
              <a:rPr lang="fr-FR" sz="1600" dirty="0" err="1" smtClean="0">
                <a:latin typeface="Georgia" pitchFamily="18" charset="0"/>
              </a:rPr>
              <a:t>Coll</a:t>
            </a:r>
            <a:r>
              <a:rPr lang="fr-FR" sz="1600" dirty="0" smtClean="0">
                <a:latin typeface="Georgia" pitchFamily="18" charset="0"/>
              </a:rPr>
              <a:t> Jean Capolini)</a:t>
            </a:r>
            <a:endParaRPr lang="fr-FR" sz="1600" dirty="0">
              <a:latin typeface="Georgia"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VBR sur la 5,1.JPG"/>
          <p:cNvPicPr>
            <a:picLocks noGrp="1" noChangeAspect="1"/>
          </p:cNvPicPr>
          <p:nvPr>
            <p:ph idx="4294967295"/>
          </p:nvPr>
        </p:nvPicPr>
        <p:blipFill>
          <a:blip r:embed="rId2" cstate="print"/>
          <a:stretch>
            <a:fillRect/>
          </a:stretch>
        </p:blipFill>
        <p:spPr>
          <a:xfrm>
            <a:off x="1944688" y="260350"/>
            <a:ext cx="7199312" cy="5041900"/>
          </a:xfrm>
        </p:spPr>
      </p:pic>
      <p:sp>
        <p:nvSpPr>
          <p:cNvPr id="6" name="ZoneTexte 5"/>
          <p:cNvSpPr txBox="1"/>
          <p:nvPr/>
        </p:nvSpPr>
        <p:spPr>
          <a:xfrm>
            <a:off x="719064" y="5373216"/>
            <a:ext cx="8424936" cy="1600438"/>
          </a:xfrm>
          <a:prstGeom prst="rect">
            <a:avLst/>
          </a:prstGeom>
          <a:noFill/>
        </p:spPr>
        <p:txBody>
          <a:bodyPr wrap="square" rtlCol="0">
            <a:spAutoFit/>
          </a:bodyPr>
          <a:lstStyle/>
          <a:p>
            <a:r>
              <a:rPr lang="fr-FR" sz="1600" dirty="0" smtClean="0">
                <a:latin typeface="Georgia" pitchFamily="18" charset="0"/>
              </a:rPr>
              <a:t>Doublant le tram,  des lignes de trolleybus et d’autobus directs relient les banlieues nord et sud d’Alger, exploitées d’abord avec des VBR, qui deviendront bien vite insuffisants  et seront mutés sur les lignes du Sahel,  ici rue de la Lyre, en remplacement des CS 60 d’origine …..</a:t>
            </a:r>
          </a:p>
          <a:p>
            <a:r>
              <a:rPr lang="fr-FR" sz="1600" dirty="0" smtClean="0">
                <a:latin typeface="Georgia" pitchFamily="18" charset="0"/>
              </a:rPr>
              <a:t>   (Cl  Ina, </a:t>
            </a:r>
            <a:r>
              <a:rPr lang="fr-FR" sz="1600" dirty="0" err="1" smtClean="0">
                <a:latin typeface="Georgia" pitchFamily="18" charset="0"/>
              </a:rPr>
              <a:t>Coll</a:t>
            </a:r>
            <a:r>
              <a:rPr lang="fr-FR" sz="1600" dirty="0" smtClean="0">
                <a:latin typeface="Georgia" pitchFamily="18" charset="0"/>
              </a:rPr>
              <a:t> Jean Capolini)</a:t>
            </a:r>
          </a:p>
          <a:p>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Desktop\AlgerOranTunis\Les textes\TA UVF 1939\TA 19390007_extrait.jpg"/>
          <p:cNvPicPr>
            <a:picLocks noChangeAspect="1" noChangeArrowheads="1"/>
          </p:cNvPicPr>
          <p:nvPr/>
        </p:nvPicPr>
        <p:blipFill>
          <a:blip r:embed="rId2" cstate="print"/>
          <a:srcRect/>
          <a:stretch>
            <a:fillRect/>
          </a:stretch>
        </p:blipFill>
        <p:spPr bwMode="auto">
          <a:xfrm>
            <a:off x="4067944" y="82433"/>
            <a:ext cx="4824536" cy="6659109"/>
          </a:xfrm>
          <a:prstGeom prst="rect">
            <a:avLst/>
          </a:prstGeom>
          <a:noFill/>
        </p:spPr>
      </p:pic>
      <p:sp>
        <p:nvSpPr>
          <p:cNvPr id="7" name="ZoneTexte 6"/>
          <p:cNvSpPr txBox="1"/>
          <p:nvPr/>
        </p:nvSpPr>
        <p:spPr>
          <a:xfrm>
            <a:off x="467544" y="1700808"/>
            <a:ext cx="3168352" cy="1477328"/>
          </a:xfrm>
          <a:prstGeom prst="rect">
            <a:avLst/>
          </a:prstGeom>
          <a:noFill/>
        </p:spPr>
        <p:txBody>
          <a:bodyPr wrap="square" rtlCol="0">
            <a:spAutoFit/>
          </a:bodyPr>
          <a:lstStyle/>
          <a:p>
            <a:pPr marL="342900" indent="-342900">
              <a:buAutoNum type="arabicPeriod"/>
            </a:pPr>
            <a:r>
              <a:rPr lang="fr-FR" b="1" dirty="0" smtClean="0">
                <a:latin typeface="Georgia" pitchFamily="18" charset="0"/>
              </a:rPr>
              <a:t>LES  T A</a:t>
            </a:r>
          </a:p>
          <a:p>
            <a:pPr marL="342900" indent="-342900">
              <a:buAutoNum type="arabicPeriod"/>
            </a:pPr>
            <a:endParaRPr lang="fr-FR" dirty="0" smtClean="0">
              <a:latin typeface="Georgia" pitchFamily="18" charset="0"/>
            </a:endParaRPr>
          </a:p>
          <a:p>
            <a:pPr marL="342900" indent="-342900"/>
            <a:r>
              <a:rPr lang="fr-FR" dirty="0" smtClean="0">
                <a:latin typeface="Georgia" pitchFamily="18" charset="0"/>
              </a:rPr>
              <a:t>Plan des lignes en 1939,</a:t>
            </a:r>
          </a:p>
          <a:p>
            <a:pPr marL="342900" indent="-342900"/>
            <a:endParaRPr lang="fr-FR" dirty="0" smtClean="0">
              <a:latin typeface="Georgia" pitchFamily="18" charset="0"/>
            </a:endParaRPr>
          </a:p>
          <a:p>
            <a:pPr marL="342900" indent="-342900"/>
            <a:r>
              <a:rPr lang="fr-FR" dirty="0" smtClean="0">
                <a:latin typeface="Georgia" pitchFamily="18" charset="0"/>
              </a:rPr>
              <a:t>In UVF, Mars 1939</a:t>
            </a:r>
            <a:endParaRPr lang="fr-FR" dirty="0">
              <a:latin typeface="Georgia"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CS60  long pl Gouv color 3.jpg"/>
          <p:cNvPicPr>
            <a:picLocks noGrp="1" noChangeAspect="1"/>
          </p:cNvPicPr>
          <p:nvPr>
            <p:ph idx="4294967295"/>
          </p:nvPr>
        </p:nvPicPr>
        <p:blipFill>
          <a:blip r:embed="rId2" cstate="print"/>
          <a:stretch>
            <a:fillRect/>
          </a:stretch>
        </p:blipFill>
        <p:spPr>
          <a:xfrm>
            <a:off x="3309938" y="117475"/>
            <a:ext cx="5834062" cy="5826125"/>
          </a:xfrm>
        </p:spPr>
      </p:pic>
      <p:sp>
        <p:nvSpPr>
          <p:cNvPr id="6" name="ZoneTexte 5"/>
          <p:cNvSpPr txBox="1"/>
          <p:nvPr/>
        </p:nvSpPr>
        <p:spPr>
          <a:xfrm>
            <a:off x="899592" y="6021288"/>
            <a:ext cx="8640960" cy="646331"/>
          </a:xfrm>
          <a:prstGeom prst="rect">
            <a:avLst/>
          </a:prstGeom>
          <a:noFill/>
        </p:spPr>
        <p:txBody>
          <a:bodyPr wrap="square" rtlCol="0">
            <a:spAutoFit/>
          </a:bodyPr>
          <a:lstStyle/>
          <a:p>
            <a:r>
              <a:rPr lang="fr-FR" dirty="0" smtClean="0"/>
              <a:t>…..</a:t>
            </a:r>
            <a:r>
              <a:rPr lang="fr-FR" dirty="0" smtClean="0">
                <a:latin typeface="Georgia" pitchFamily="18" charset="0"/>
              </a:rPr>
              <a:t> </a:t>
            </a:r>
            <a:r>
              <a:rPr lang="fr-FR" sz="1600" dirty="0" smtClean="0">
                <a:latin typeface="Georgia" pitchFamily="18" charset="0"/>
              </a:rPr>
              <a:t>ou rallongés, dont on voit ici un exemplaire derrière la mosquée des Pêcheries….</a:t>
            </a:r>
          </a:p>
          <a:p>
            <a:endParaRPr lang="fr-F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elluch_VA3.jpg"/>
          <p:cNvPicPr>
            <a:picLocks noGrp="1" noChangeAspect="1"/>
          </p:cNvPicPr>
          <p:nvPr>
            <p:ph idx="4294967295"/>
          </p:nvPr>
        </p:nvPicPr>
        <p:blipFill>
          <a:blip r:embed="rId2" cstate="print"/>
          <a:stretch>
            <a:fillRect/>
          </a:stretch>
        </p:blipFill>
        <p:spPr>
          <a:xfrm>
            <a:off x="1871663" y="333375"/>
            <a:ext cx="7272337" cy="5448300"/>
          </a:xfrm>
        </p:spPr>
      </p:pic>
      <p:sp>
        <p:nvSpPr>
          <p:cNvPr id="6" name="ZoneTexte 5"/>
          <p:cNvSpPr txBox="1"/>
          <p:nvPr/>
        </p:nvSpPr>
        <p:spPr>
          <a:xfrm>
            <a:off x="683568" y="5877272"/>
            <a:ext cx="8208912" cy="1107996"/>
          </a:xfrm>
          <a:prstGeom prst="rect">
            <a:avLst/>
          </a:prstGeom>
          <a:noFill/>
        </p:spPr>
        <p:txBody>
          <a:bodyPr wrap="square" rtlCol="0">
            <a:spAutoFit/>
          </a:bodyPr>
          <a:lstStyle/>
          <a:p>
            <a:r>
              <a:rPr lang="fr-FR" sz="1600" dirty="0" smtClean="0">
                <a:latin typeface="Georgia" pitchFamily="18" charset="0"/>
              </a:rPr>
              <a:t>Puis par des VA3, semblables à ceux des TA, avec également une porte à 4 battants au centre, ce que l’on ne verra jamais en métropole…</a:t>
            </a:r>
          </a:p>
          <a:p>
            <a:r>
              <a:rPr lang="fr-FR" sz="1600" dirty="0" smtClean="0">
                <a:latin typeface="Georgia" pitchFamily="18" charset="0"/>
              </a:rPr>
              <a:t>(</a:t>
            </a:r>
            <a:r>
              <a:rPr lang="fr-FR" sz="1600" dirty="0" err="1" smtClean="0">
                <a:latin typeface="Georgia" pitchFamily="18" charset="0"/>
              </a:rPr>
              <a:t>Coll</a:t>
            </a:r>
            <a:r>
              <a:rPr lang="fr-FR" sz="1600" dirty="0" smtClean="0">
                <a:latin typeface="Georgia" pitchFamily="18" charset="0"/>
              </a:rPr>
              <a:t> Jean Capolini)</a:t>
            </a:r>
          </a:p>
          <a:p>
            <a:endParaRPr lang="fr-F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Jacquemond78, coll J.Capolini.jpg"/>
          <p:cNvPicPr>
            <a:picLocks noGrp="1" noChangeAspect="1"/>
          </p:cNvPicPr>
          <p:nvPr>
            <p:ph idx="4294967295"/>
          </p:nvPr>
        </p:nvPicPr>
        <p:blipFill>
          <a:blip r:embed="rId2" cstate="print"/>
          <a:stretch>
            <a:fillRect/>
          </a:stretch>
        </p:blipFill>
        <p:spPr>
          <a:xfrm>
            <a:off x="1744663" y="188913"/>
            <a:ext cx="7399337" cy="5341937"/>
          </a:xfrm>
        </p:spPr>
      </p:pic>
      <p:sp>
        <p:nvSpPr>
          <p:cNvPr id="6" name="ZoneTexte 5"/>
          <p:cNvSpPr txBox="1"/>
          <p:nvPr/>
        </p:nvSpPr>
        <p:spPr>
          <a:xfrm>
            <a:off x="1007096" y="5657671"/>
            <a:ext cx="8136904" cy="1107996"/>
          </a:xfrm>
          <a:prstGeom prst="rect">
            <a:avLst/>
          </a:prstGeom>
          <a:noFill/>
        </p:spPr>
        <p:txBody>
          <a:bodyPr wrap="square" rtlCol="0">
            <a:spAutoFit/>
          </a:bodyPr>
          <a:lstStyle/>
          <a:p>
            <a:r>
              <a:rPr lang="fr-FR" sz="1600" dirty="0" smtClean="0">
                <a:latin typeface="Georgia" pitchFamily="18" charset="0"/>
              </a:rPr>
              <a:t>….Enfin par des </a:t>
            </a:r>
            <a:r>
              <a:rPr lang="fr-FR" sz="1600" dirty="0" err="1" smtClean="0">
                <a:latin typeface="Georgia" pitchFamily="18" charset="0"/>
              </a:rPr>
              <a:t>Jacquemond</a:t>
            </a:r>
            <a:r>
              <a:rPr lang="fr-FR" sz="1600" dirty="0" smtClean="0">
                <a:latin typeface="Georgia" pitchFamily="18" charset="0"/>
              </a:rPr>
              <a:t> 12 B, toujours en 4-4-2, 12 mètres de long sur deux essieux.</a:t>
            </a:r>
          </a:p>
          <a:p>
            <a:r>
              <a:rPr lang="fr-FR" sz="1600" dirty="0" smtClean="0">
                <a:latin typeface="Georgia" pitchFamily="18" charset="0"/>
              </a:rPr>
              <a:t>(</a:t>
            </a:r>
            <a:r>
              <a:rPr lang="fr-FR" sz="1600" dirty="0" err="1" smtClean="0">
                <a:latin typeface="Georgia" pitchFamily="18" charset="0"/>
              </a:rPr>
              <a:t>Coll</a:t>
            </a:r>
            <a:r>
              <a:rPr lang="fr-FR" sz="1600" dirty="0" smtClean="0">
                <a:latin typeface="Georgia" pitchFamily="18" charset="0"/>
              </a:rPr>
              <a:t> Jean Capolini)</a:t>
            </a:r>
          </a:p>
          <a:p>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an\Desktop\AlgerOranTunis\Autobus CFRA\RDTA 215 D.jpg"/>
          <p:cNvPicPr>
            <a:picLocks noChangeAspect="1" noChangeArrowheads="1"/>
          </p:cNvPicPr>
          <p:nvPr/>
        </p:nvPicPr>
        <p:blipFill>
          <a:blip r:embed="rId2" cstate="print"/>
          <a:srcRect/>
          <a:stretch>
            <a:fillRect/>
          </a:stretch>
        </p:blipFill>
        <p:spPr bwMode="auto">
          <a:xfrm>
            <a:off x="792163" y="993775"/>
            <a:ext cx="7559675" cy="4870450"/>
          </a:xfrm>
          <a:prstGeom prst="rect">
            <a:avLst/>
          </a:prstGeom>
          <a:noFill/>
        </p:spPr>
      </p:pic>
      <p:sp>
        <p:nvSpPr>
          <p:cNvPr id="6" name="ZoneTexte 5"/>
          <p:cNvSpPr txBox="1"/>
          <p:nvPr/>
        </p:nvSpPr>
        <p:spPr>
          <a:xfrm>
            <a:off x="1115616" y="332656"/>
            <a:ext cx="7488832" cy="369332"/>
          </a:xfrm>
          <a:prstGeom prst="rect">
            <a:avLst/>
          </a:prstGeom>
          <a:noFill/>
        </p:spPr>
        <p:txBody>
          <a:bodyPr wrap="square" rtlCol="0">
            <a:spAutoFit/>
          </a:bodyPr>
          <a:lstStyle/>
          <a:p>
            <a:r>
              <a:rPr lang="fr-FR" sz="1600" dirty="0" smtClean="0">
                <a:latin typeface="Georgia" pitchFamily="18" charset="0"/>
              </a:rPr>
              <a:t>L’autobus d’après guerre est représenté aux C.F.R.A. par des Renault 215 D…</a:t>
            </a:r>
            <a:r>
              <a:rPr lang="fr-FR" dirty="0" smtClean="0"/>
              <a:t>.</a:t>
            </a:r>
            <a:endParaRPr lang="fr-F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11560" y="1052736"/>
            <a:ext cx="2808312" cy="584775"/>
          </a:xfrm>
          <a:prstGeom prst="rect">
            <a:avLst/>
          </a:prstGeom>
          <a:noFill/>
        </p:spPr>
        <p:txBody>
          <a:bodyPr wrap="square" rtlCol="0">
            <a:spAutoFit/>
          </a:bodyPr>
          <a:lstStyle/>
          <a:p>
            <a:r>
              <a:rPr lang="fr-FR" sz="1600" dirty="0" smtClean="0">
                <a:latin typeface="Georgia" pitchFamily="18" charset="0"/>
              </a:rPr>
              <a:t>….des Chausson AP, moteur </a:t>
            </a:r>
            <a:r>
              <a:rPr lang="fr-FR" sz="1600" dirty="0" err="1" smtClean="0">
                <a:latin typeface="Georgia" pitchFamily="18" charset="0"/>
              </a:rPr>
              <a:t>Hotchkiss</a:t>
            </a:r>
            <a:r>
              <a:rPr lang="fr-FR" sz="1600" dirty="0" smtClean="0">
                <a:latin typeface="Georgia" pitchFamily="18" charset="0"/>
              </a:rPr>
              <a:t>….</a:t>
            </a:r>
            <a:endParaRPr lang="fr-FR" sz="1600" dirty="0">
              <a:latin typeface="Georgia" pitchFamily="18" charset="0"/>
            </a:endParaRPr>
          </a:p>
        </p:txBody>
      </p:sp>
      <p:pic>
        <p:nvPicPr>
          <p:cNvPr id="4" name="Image 3" descr="Chausson_CFRA_1.jpg"/>
          <p:cNvPicPr>
            <a:picLocks noChangeAspect="1"/>
          </p:cNvPicPr>
          <p:nvPr/>
        </p:nvPicPr>
        <p:blipFill>
          <a:blip r:embed="rId2" cstate="print"/>
          <a:stretch>
            <a:fillRect/>
          </a:stretch>
        </p:blipFill>
        <p:spPr>
          <a:xfrm>
            <a:off x="3491880" y="476672"/>
            <a:ext cx="4918520" cy="5949280"/>
          </a:xfrm>
          <a:prstGeom prst="rect">
            <a:avLst/>
          </a:prstGeom>
        </p:spPr>
      </p:pic>
      <p:sp>
        <p:nvSpPr>
          <p:cNvPr id="5" name="ZoneTexte 4"/>
          <p:cNvSpPr txBox="1"/>
          <p:nvPr/>
        </p:nvSpPr>
        <p:spPr>
          <a:xfrm>
            <a:off x="683568" y="3429000"/>
            <a:ext cx="2304256" cy="338554"/>
          </a:xfrm>
          <a:prstGeom prst="rect">
            <a:avLst/>
          </a:prstGeom>
          <a:noFill/>
        </p:spPr>
        <p:txBody>
          <a:bodyPr wrap="square" rtlCol="0">
            <a:spAutoFit/>
          </a:bodyPr>
          <a:lstStyle/>
          <a:p>
            <a:r>
              <a:rPr lang="fr-FR" sz="1600" dirty="0" err="1" smtClean="0">
                <a:latin typeface="Georgia" pitchFamily="18" charset="0"/>
              </a:rPr>
              <a:t>Coll</a:t>
            </a:r>
            <a:r>
              <a:rPr lang="fr-FR" sz="1600" dirty="0" smtClean="0">
                <a:latin typeface="Georgia" pitchFamily="18" charset="0"/>
              </a:rPr>
              <a:t> Francis Rambert</a:t>
            </a:r>
            <a:endParaRPr lang="fr-FR" sz="1600" dirty="0">
              <a:latin typeface="Georgia"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ean\Desktop\AlgerOranTunis\Autobus CFRA\PCR_BdCarnot_extrait.jpg"/>
          <p:cNvPicPr>
            <a:picLocks noChangeAspect="1" noChangeArrowheads="1"/>
          </p:cNvPicPr>
          <p:nvPr/>
        </p:nvPicPr>
        <p:blipFill>
          <a:blip r:embed="rId2" cstate="print"/>
          <a:srcRect/>
          <a:stretch>
            <a:fillRect/>
          </a:stretch>
        </p:blipFill>
        <p:spPr bwMode="auto">
          <a:xfrm>
            <a:off x="1763688" y="1700808"/>
            <a:ext cx="6667500" cy="4305300"/>
          </a:xfrm>
          <a:prstGeom prst="rect">
            <a:avLst/>
          </a:prstGeom>
          <a:noFill/>
        </p:spPr>
      </p:pic>
      <p:sp>
        <p:nvSpPr>
          <p:cNvPr id="3" name="ZoneTexte 2"/>
          <p:cNvSpPr txBox="1"/>
          <p:nvPr/>
        </p:nvSpPr>
        <p:spPr>
          <a:xfrm>
            <a:off x="1979712" y="620688"/>
            <a:ext cx="5040560" cy="338554"/>
          </a:xfrm>
          <a:prstGeom prst="rect">
            <a:avLst/>
          </a:prstGeom>
          <a:noFill/>
        </p:spPr>
        <p:txBody>
          <a:bodyPr wrap="square" rtlCol="0">
            <a:spAutoFit/>
          </a:bodyPr>
          <a:lstStyle/>
          <a:p>
            <a:r>
              <a:rPr lang="fr-FR" sz="1600" dirty="0" smtClean="0">
                <a:latin typeface="Georgia" pitchFamily="18" charset="0"/>
              </a:rPr>
              <a:t>….et des PCR 8.</a:t>
            </a:r>
            <a:endParaRPr lang="fr-FR" sz="1600" dirty="0">
              <a:latin typeface="Georgia"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4294967295"/>
          </p:nvPr>
        </p:nvSpPr>
        <p:spPr>
          <a:xfrm>
            <a:off x="2743200" y="981075"/>
            <a:ext cx="6400800" cy="1752600"/>
          </a:xfrm>
        </p:spPr>
        <p:txBody>
          <a:bodyPr>
            <a:noAutofit/>
          </a:bodyPr>
          <a:lstStyle/>
          <a:p>
            <a:r>
              <a:rPr lang="fr-FR" sz="1800" dirty="0" smtClean="0">
                <a:solidFill>
                  <a:schemeClr val="tx1"/>
                </a:solidFill>
                <a:latin typeface="Georgia" pitchFamily="18" charset="0"/>
              </a:rPr>
              <a:t>Le 1</a:t>
            </a:r>
            <a:r>
              <a:rPr lang="fr-FR" sz="1800" baseline="30000" dirty="0" smtClean="0">
                <a:solidFill>
                  <a:schemeClr val="tx1"/>
                </a:solidFill>
                <a:latin typeface="Georgia" pitchFamily="18" charset="0"/>
              </a:rPr>
              <a:t>er</a:t>
            </a:r>
            <a:r>
              <a:rPr lang="fr-FR" sz="1800" dirty="0" smtClean="0">
                <a:solidFill>
                  <a:schemeClr val="tx1"/>
                </a:solidFill>
                <a:latin typeface="Georgia" pitchFamily="18" charset="0"/>
              </a:rPr>
              <a:t> janvier 1959, les TA et la RDTA fusionnent pour donner la </a:t>
            </a:r>
            <a:r>
              <a:rPr lang="fr-FR" sz="1800" b="1" dirty="0" smtClean="0">
                <a:solidFill>
                  <a:schemeClr val="tx1"/>
                </a:solidFill>
                <a:latin typeface="Georgia" pitchFamily="18" charset="0"/>
              </a:rPr>
              <a:t>R.S.T.A.</a:t>
            </a:r>
          </a:p>
          <a:p>
            <a:r>
              <a:rPr lang="fr-FR" sz="1800" dirty="0" smtClean="0">
                <a:solidFill>
                  <a:schemeClr val="tx1"/>
                </a:solidFill>
                <a:latin typeface="Georgia" pitchFamily="18" charset="0"/>
              </a:rPr>
              <a:t>(Régie Syndicale des Transports Algérois)</a:t>
            </a:r>
          </a:p>
          <a:p>
            <a:r>
              <a:rPr lang="fr-FR" sz="1800" dirty="0" smtClean="0">
                <a:solidFill>
                  <a:schemeClr val="tx1"/>
                </a:solidFill>
                <a:latin typeface="Georgia" pitchFamily="18" charset="0"/>
              </a:rPr>
              <a:t>Le but est de rationaliser l’exploitation et d’améliorer la circulation dans Alger, indisciplinée et chaotique. Mais en fait, il s’agit d’éliminer le tram, ce gêneur, et dans la foulée toute l’exploitation électrique, pour utiliser le pétrole d’</a:t>
            </a:r>
            <a:r>
              <a:rPr lang="fr-FR" sz="1800" dirty="0" err="1" smtClean="0">
                <a:solidFill>
                  <a:schemeClr val="tx1"/>
                </a:solidFill>
                <a:latin typeface="Georgia" pitchFamily="18" charset="0"/>
              </a:rPr>
              <a:t>Hassi</a:t>
            </a:r>
            <a:r>
              <a:rPr lang="fr-FR" sz="1800" dirty="0" smtClean="0">
                <a:solidFill>
                  <a:schemeClr val="tx1"/>
                </a:solidFill>
                <a:latin typeface="Georgia" pitchFamily="18" charset="0"/>
              </a:rPr>
              <a:t> </a:t>
            </a:r>
            <a:r>
              <a:rPr lang="fr-FR" sz="1800" dirty="0" err="1" smtClean="0">
                <a:solidFill>
                  <a:schemeClr val="tx1"/>
                </a:solidFill>
                <a:latin typeface="Georgia" pitchFamily="18" charset="0"/>
              </a:rPr>
              <a:t>Messaoud</a:t>
            </a:r>
            <a:r>
              <a:rPr lang="fr-FR" sz="1800" dirty="0" smtClean="0">
                <a:solidFill>
                  <a:schemeClr val="tx1"/>
                </a:solidFill>
                <a:latin typeface="Georgia" pitchFamily="18" charset="0"/>
              </a:rPr>
              <a:t>, lequel aurait pu servir à alimenter les centrales électriques ?</a:t>
            </a:r>
          </a:p>
          <a:p>
            <a:pPr>
              <a:buNone/>
            </a:pPr>
            <a:r>
              <a:rPr lang="fr-FR" sz="1800" dirty="0" smtClean="0">
                <a:latin typeface="Georgia" pitchFamily="18" charset="0"/>
              </a:rPr>
              <a:t>      </a:t>
            </a:r>
            <a:r>
              <a:rPr lang="fr-FR" sz="1800" dirty="0" smtClean="0">
                <a:solidFill>
                  <a:schemeClr val="tx1"/>
                </a:solidFill>
                <a:latin typeface="Georgia" pitchFamily="18" charset="0"/>
              </a:rPr>
              <a:t> C’est chose faite pour le tram le 12 septembre 1959, remplacé par une noria de 60 PBR 15 240 CV……    </a:t>
            </a:r>
            <a:endParaRPr lang="fr-FR" sz="1800" dirty="0">
              <a:solidFill>
                <a:schemeClr val="tx1"/>
              </a:solidFill>
              <a:latin typeface="Georgia"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259632" y="476672"/>
            <a:ext cx="7416824" cy="646331"/>
          </a:xfrm>
          <a:prstGeom prst="rect">
            <a:avLst/>
          </a:prstGeom>
          <a:noFill/>
        </p:spPr>
        <p:txBody>
          <a:bodyPr wrap="square" rtlCol="0">
            <a:spAutoFit/>
          </a:bodyPr>
          <a:lstStyle/>
          <a:p>
            <a:r>
              <a:rPr lang="fr-FR" dirty="0" smtClean="0">
                <a:latin typeface="Georgia" pitchFamily="18" charset="0"/>
              </a:rPr>
              <a:t>(Il reviendra 55 ans plus tard, certes pas dans le centre, mais ceci est une autre histoire ! )</a:t>
            </a:r>
            <a:endParaRPr lang="fr-FR" dirty="0">
              <a:latin typeface="Georgia" pitchFamily="18" charset="0"/>
            </a:endParaRPr>
          </a:p>
        </p:txBody>
      </p:sp>
      <p:pic>
        <p:nvPicPr>
          <p:cNvPr id="3" name="Image 2" descr="Alger Citadis 402_1 Etusa 2013 Ph Ph Nemery.JPG"/>
          <p:cNvPicPr>
            <a:picLocks noChangeAspect="1"/>
          </p:cNvPicPr>
          <p:nvPr/>
        </p:nvPicPr>
        <p:blipFill>
          <a:blip r:embed="rId2" cstate="print"/>
          <a:stretch>
            <a:fillRect/>
          </a:stretch>
        </p:blipFill>
        <p:spPr>
          <a:xfrm>
            <a:off x="2133600" y="1600200"/>
            <a:ext cx="4876800" cy="3657600"/>
          </a:xfrm>
          <a:prstGeom prst="rect">
            <a:avLst/>
          </a:prstGeom>
        </p:spPr>
      </p:pic>
      <p:sp>
        <p:nvSpPr>
          <p:cNvPr id="4" name="ZoneTexte 3"/>
          <p:cNvSpPr txBox="1"/>
          <p:nvPr/>
        </p:nvSpPr>
        <p:spPr>
          <a:xfrm>
            <a:off x="2123728" y="5733256"/>
            <a:ext cx="2592288" cy="338554"/>
          </a:xfrm>
          <a:prstGeom prst="rect">
            <a:avLst/>
          </a:prstGeom>
          <a:noFill/>
        </p:spPr>
        <p:txBody>
          <a:bodyPr wrap="square" rtlCol="0">
            <a:spAutoFit/>
          </a:bodyPr>
          <a:lstStyle/>
          <a:p>
            <a:r>
              <a:rPr lang="fr-FR" sz="1600" dirty="0" smtClean="0">
                <a:latin typeface="Georgia" pitchFamily="18" charset="0"/>
              </a:rPr>
              <a:t>Ph Philippe </a:t>
            </a:r>
            <a:r>
              <a:rPr lang="fr-FR" sz="1600" dirty="0" err="1" smtClean="0">
                <a:latin typeface="Georgia" pitchFamily="18" charset="0"/>
              </a:rPr>
              <a:t>Nemery</a:t>
            </a:r>
            <a:endParaRPr lang="fr-FR" sz="1600" dirty="0" smtClean="0">
              <a:latin typeface="Georgia"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2060848"/>
            <a:ext cx="6984776" cy="1754326"/>
          </a:xfrm>
          <a:prstGeom prst="rect">
            <a:avLst/>
          </a:prstGeom>
          <a:noFill/>
        </p:spPr>
        <p:txBody>
          <a:bodyPr wrap="square" rtlCol="0">
            <a:spAutoFit/>
          </a:bodyPr>
          <a:lstStyle/>
          <a:p>
            <a:r>
              <a:rPr lang="fr-FR" dirty="0" smtClean="0">
                <a:latin typeface="Georgia" pitchFamily="18" charset="0"/>
              </a:rPr>
              <a:t>….puis dans les années suivantes pour les lignes de trolleybus.</a:t>
            </a:r>
          </a:p>
          <a:p>
            <a:endParaRPr lang="fr-FR" dirty="0" smtClean="0">
              <a:latin typeface="Georgia" pitchFamily="18" charset="0"/>
            </a:endParaRPr>
          </a:p>
          <a:p>
            <a:r>
              <a:rPr lang="fr-FR" dirty="0" smtClean="0">
                <a:latin typeface="Georgia" pitchFamily="18" charset="0"/>
              </a:rPr>
              <a:t>Les lignes restent longtemps les mêmes, mais le matériel des deux anciennes compagnies,  après réforme des éléments les plus anciens et les moins fiables, est   réparti sur l’ensemble du réseau.</a:t>
            </a:r>
          </a:p>
          <a:p>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lger 11 novembre 1960.jpg"/>
          <p:cNvPicPr>
            <a:picLocks noGrp="1" noChangeAspect="1"/>
          </p:cNvPicPr>
          <p:nvPr>
            <p:ph idx="4294967295"/>
          </p:nvPr>
        </p:nvPicPr>
        <p:blipFill>
          <a:blip r:embed="rId2" cstate="print"/>
          <a:stretch>
            <a:fillRect/>
          </a:stretch>
        </p:blipFill>
        <p:spPr>
          <a:xfrm>
            <a:off x="1112838" y="1700213"/>
            <a:ext cx="8031162" cy="5059362"/>
          </a:xfrm>
        </p:spPr>
      </p:pic>
      <p:sp>
        <p:nvSpPr>
          <p:cNvPr id="7" name="ZoneTexte 6"/>
          <p:cNvSpPr txBox="1"/>
          <p:nvPr/>
        </p:nvSpPr>
        <p:spPr>
          <a:xfrm>
            <a:off x="1475656" y="260648"/>
            <a:ext cx="7200800" cy="1477328"/>
          </a:xfrm>
          <a:prstGeom prst="rect">
            <a:avLst/>
          </a:prstGeom>
          <a:noFill/>
        </p:spPr>
        <p:txBody>
          <a:bodyPr wrap="square" rtlCol="0">
            <a:spAutoFit/>
          </a:bodyPr>
          <a:lstStyle/>
          <a:p>
            <a:r>
              <a:rPr lang="fr-FR" dirty="0" smtClean="0">
                <a:latin typeface="Georgia" pitchFamily="18" charset="0"/>
              </a:rPr>
              <a:t>Cette photo, prise rue Michelet, le 11 novembre 1960, montre la chaussée débarrassée de ses rails et mise à sens unique, un PBR de la ligne T (tram) et plusieurs VA3, VBR (ex CFRA) et VCR des lignes d’Hydra, El </a:t>
            </a:r>
            <a:r>
              <a:rPr lang="fr-FR" dirty="0" err="1" smtClean="0">
                <a:latin typeface="Georgia" pitchFamily="18" charset="0"/>
              </a:rPr>
              <a:t>Biar</a:t>
            </a:r>
            <a:r>
              <a:rPr lang="fr-FR" dirty="0" smtClean="0">
                <a:latin typeface="Georgia" pitchFamily="18" charset="0"/>
              </a:rPr>
              <a:t>, Bd Bru bloqués par une manifestation. </a:t>
            </a:r>
          </a:p>
          <a:p>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Alger, motrice Thomson des TA, avant 1936 Foire 1966 Ph Jean Capolini.jpg"/>
          <p:cNvPicPr>
            <a:picLocks noGrp="1" noChangeAspect="1"/>
          </p:cNvPicPr>
          <p:nvPr>
            <p:ph idx="4294967295"/>
          </p:nvPr>
        </p:nvPicPr>
        <p:blipFill>
          <a:blip r:embed="rId2" cstate="print"/>
          <a:stretch>
            <a:fillRect/>
          </a:stretch>
        </p:blipFill>
        <p:spPr>
          <a:xfrm>
            <a:off x="1371600" y="200025"/>
            <a:ext cx="7772400" cy="5316538"/>
          </a:xfrm>
        </p:spPr>
      </p:pic>
      <p:sp>
        <p:nvSpPr>
          <p:cNvPr id="7" name="ZoneTexte 6"/>
          <p:cNvSpPr txBox="1"/>
          <p:nvPr/>
        </p:nvSpPr>
        <p:spPr>
          <a:xfrm>
            <a:off x="1295128" y="5589240"/>
            <a:ext cx="7848872" cy="1477328"/>
          </a:xfrm>
          <a:prstGeom prst="rect">
            <a:avLst/>
          </a:prstGeom>
          <a:noFill/>
        </p:spPr>
        <p:txBody>
          <a:bodyPr wrap="square" rtlCol="0">
            <a:spAutoFit/>
          </a:bodyPr>
          <a:lstStyle/>
          <a:p>
            <a:r>
              <a:rPr lang="fr-FR" dirty="0" smtClean="0">
                <a:latin typeface="Georgia" pitchFamily="18" charset="0"/>
              </a:rPr>
              <a:t>En 1934, la société des Tramways Algériens (TA) exploite trois lignes de tram avec des motrices Thomson…..</a:t>
            </a:r>
          </a:p>
          <a:p>
            <a:endParaRPr lang="fr-FR" dirty="0" smtClean="0">
              <a:latin typeface="Georgia" pitchFamily="18" charset="0"/>
            </a:endParaRPr>
          </a:p>
          <a:p>
            <a:r>
              <a:rPr lang="fr-FR" dirty="0" smtClean="0">
                <a:latin typeface="Georgia" pitchFamily="18" charset="0"/>
              </a:rPr>
              <a:t>Foire 1966    Ph Jean Capolini</a:t>
            </a:r>
          </a:p>
          <a:p>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VCB 80 891 RSTA Ligne H juin 66, Jean Capolini.jpg"/>
          <p:cNvPicPr>
            <a:picLocks noGrp="1" noChangeAspect="1"/>
          </p:cNvPicPr>
          <p:nvPr>
            <p:ph idx="4294967295"/>
          </p:nvPr>
        </p:nvPicPr>
        <p:blipFill>
          <a:blip r:embed="rId2" cstate="print"/>
          <a:stretch>
            <a:fillRect/>
          </a:stretch>
        </p:blipFill>
        <p:spPr>
          <a:xfrm>
            <a:off x="1871663" y="1557338"/>
            <a:ext cx="7272337" cy="4838700"/>
          </a:xfrm>
        </p:spPr>
      </p:pic>
      <p:sp>
        <p:nvSpPr>
          <p:cNvPr id="6" name="ZoneTexte 5"/>
          <p:cNvSpPr txBox="1"/>
          <p:nvPr/>
        </p:nvSpPr>
        <p:spPr>
          <a:xfrm>
            <a:off x="1547664" y="0"/>
            <a:ext cx="6768752" cy="1600438"/>
          </a:xfrm>
          <a:prstGeom prst="rect">
            <a:avLst/>
          </a:prstGeom>
          <a:noFill/>
        </p:spPr>
        <p:txBody>
          <a:bodyPr wrap="square" rtlCol="0">
            <a:spAutoFit/>
          </a:bodyPr>
          <a:lstStyle/>
          <a:p>
            <a:r>
              <a:rPr lang="fr-FR" sz="1600" dirty="0" smtClean="0">
                <a:latin typeface="Georgia" pitchFamily="18" charset="0"/>
              </a:rPr>
              <a:t>A mon arrivée à Alger fin 1964, il ne reste plus que la ligne H en TB, aucun autobus ne pouvant à l’époque négocier ses épingles à cheveu et ses fortes rampes. Ici, un VCB 80 qui ne disparaîtra qu’en 1975.</a:t>
            </a:r>
          </a:p>
          <a:p>
            <a:endParaRPr lang="fr-FR" sz="1600" dirty="0" smtClean="0">
              <a:latin typeface="Georgia" pitchFamily="18" charset="0"/>
            </a:endParaRPr>
          </a:p>
          <a:p>
            <a:r>
              <a:rPr lang="fr-FR" sz="1600" dirty="0" smtClean="0">
                <a:latin typeface="Georgia" pitchFamily="18" charset="0"/>
              </a:rPr>
              <a:t>Ph Jean Capolini, </a:t>
            </a:r>
            <a:r>
              <a:rPr lang="fr-FR" sz="1600" dirty="0" err="1" smtClean="0">
                <a:latin typeface="Georgia" pitchFamily="18" charset="0"/>
              </a:rPr>
              <a:t>Juil</a:t>
            </a:r>
            <a:r>
              <a:rPr lang="fr-FR" sz="1600" dirty="0" smtClean="0">
                <a:latin typeface="Georgia" pitchFamily="18" charset="0"/>
              </a:rPr>
              <a:t> 1966</a:t>
            </a:r>
          </a:p>
          <a:p>
            <a:endParaRPr lang="fr-F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1965, PH100 RSTA, rue Ch Péguy, Jean Capolini.jpg"/>
          <p:cNvPicPr>
            <a:picLocks noGrp="1" noChangeAspect="1"/>
          </p:cNvPicPr>
          <p:nvPr>
            <p:ph idx="4294967295"/>
          </p:nvPr>
        </p:nvPicPr>
        <p:blipFill>
          <a:blip r:embed="rId2" cstate="print"/>
          <a:stretch>
            <a:fillRect/>
          </a:stretch>
        </p:blipFill>
        <p:spPr>
          <a:xfrm>
            <a:off x="1201738" y="1628775"/>
            <a:ext cx="7942262" cy="4392613"/>
          </a:xfrm>
        </p:spPr>
      </p:pic>
      <p:sp>
        <p:nvSpPr>
          <p:cNvPr id="6" name="ZoneTexte 5"/>
          <p:cNvSpPr txBox="1"/>
          <p:nvPr/>
        </p:nvSpPr>
        <p:spPr>
          <a:xfrm>
            <a:off x="1259632" y="260648"/>
            <a:ext cx="7128792" cy="1107996"/>
          </a:xfrm>
          <a:prstGeom prst="rect">
            <a:avLst/>
          </a:prstGeom>
          <a:noFill/>
        </p:spPr>
        <p:txBody>
          <a:bodyPr wrap="square" rtlCol="0">
            <a:spAutoFit/>
          </a:bodyPr>
          <a:lstStyle/>
          <a:p>
            <a:r>
              <a:rPr lang="fr-FR" sz="1600" dirty="0" smtClean="0">
                <a:latin typeface="Georgia" pitchFamily="18" charset="0"/>
              </a:rPr>
              <a:t>Toutes les autres lignes sont exploitées par des PLR 10 ou 15, des PH 100…</a:t>
            </a:r>
          </a:p>
          <a:p>
            <a:endParaRPr lang="fr-FR" sz="1600" dirty="0" smtClean="0">
              <a:latin typeface="Georgia" pitchFamily="18" charset="0"/>
            </a:endParaRPr>
          </a:p>
          <a:p>
            <a:r>
              <a:rPr lang="fr-FR" sz="1600" dirty="0" smtClean="0">
                <a:latin typeface="Georgia" pitchFamily="18" charset="0"/>
              </a:rPr>
              <a:t>Péguy, </a:t>
            </a:r>
            <a:r>
              <a:rPr lang="fr-FR" sz="1600" dirty="0" err="1" smtClean="0">
                <a:latin typeface="Georgia" pitchFamily="18" charset="0"/>
              </a:rPr>
              <a:t>Juil</a:t>
            </a:r>
            <a:r>
              <a:rPr lang="fr-FR" sz="1600" dirty="0" smtClean="0">
                <a:latin typeface="Georgia" pitchFamily="18" charset="0"/>
              </a:rPr>
              <a:t> 1966, Ph Jean Capolini</a:t>
            </a:r>
          </a:p>
          <a:p>
            <a:endParaRPr lang="fr-F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PBR 15 Mu foir 1966 Ph Jean Capolini.jpg"/>
          <p:cNvPicPr>
            <a:picLocks noGrp="1" noChangeAspect="1"/>
          </p:cNvPicPr>
          <p:nvPr>
            <p:ph idx="4294967295"/>
          </p:nvPr>
        </p:nvPicPr>
        <p:blipFill>
          <a:blip r:embed="rId2" cstate="print"/>
          <a:stretch>
            <a:fillRect/>
          </a:stretch>
        </p:blipFill>
        <p:spPr>
          <a:xfrm>
            <a:off x="2108200" y="333375"/>
            <a:ext cx="7035800" cy="4859338"/>
          </a:xfrm>
        </p:spPr>
      </p:pic>
      <p:sp>
        <p:nvSpPr>
          <p:cNvPr id="6" name="ZoneTexte 5"/>
          <p:cNvSpPr txBox="1"/>
          <p:nvPr/>
        </p:nvSpPr>
        <p:spPr>
          <a:xfrm>
            <a:off x="2987824" y="5373216"/>
            <a:ext cx="5184576" cy="1107996"/>
          </a:xfrm>
          <a:prstGeom prst="rect">
            <a:avLst/>
          </a:prstGeom>
          <a:noFill/>
        </p:spPr>
        <p:txBody>
          <a:bodyPr wrap="square" rtlCol="0">
            <a:spAutoFit/>
          </a:bodyPr>
          <a:lstStyle/>
          <a:p>
            <a:r>
              <a:rPr lang="fr-FR" sz="1600" dirty="0" smtClean="0">
                <a:latin typeface="Georgia" pitchFamily="18" charset="0"/>
              </a:rPr>
              <a:t>….des PBR 10 ou 15 Mu au nombre de 190….</a:t>
            </a:r>
          </a:p>
          <a:p>
            <a:endParaRPr lang="fr-FR" sz="1600" dirty="0" smtClean="0">
              <a:latin typeface="Georgia" pitchFamily="18" charset="0"/>
            </a:endParaRPr>
          </a:p>
          <a:p>
            <a:r>
              <a:rPr lang="fr-FR" sz="1600" dirty="0" smtClean="0">
                <a:latin typeface="Georgia" pitchFamily="18" charset="0"/>
              </a:rPr>
              <a:t>Foire d’Alger, 1966, Ph Jean Capolini</a:t>
            </a:r>
          </a:p>
          <a:p>
            <a:endParaRPr lang="fr-F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Fev 1970 Berliet PH 12 180 N°1001, Bd Baudin, Jean Capolini.jpg"/>
          <p:cNvPicPr>
            <a:picLocks noGrp="1" noChangeAspect="1"/>
          </p:cNvPicPr>
          <p:nvPr>
            <p:ph idx="4294967295"/>
          </p:nvPr>
        </p:nvPicPr>
        <p:blipFill>
          <a:blip r:embed="rId2" cstate="print"/>
          <a:stretch>
            <a:fillRect/>
          </a:stretch>
        </p:blipFill>
        <p:spPr>
          <a:xfrm>
            <a:off x="2228850" y="333375"/>
            <a:ext cx="6915150" cy="4895850"/>
          </a:xfrm>
        </p:spPr>
      </p:pic>
      <p:sp>
        <p:nvSpPr>
          <p:cNvPr id="6" name="ZoneTexte 5"/>
          <p:cNvSpPr txBox="1"/>
          <p:nvPr/>
        </p:nvSpPr>
        <p:spPr>
          <a:xfrm>
            <a:off x="3707904" y="5445224"/>
            <a:ext cx="4752528" cy="1384995"/>
          </a:xfrm>
          <a:prstGeom prst="rect">
            <a:avLst/>
          </a:prstGeom>
          <a:noFill/>
        </p:spPr>
        <p:txBody>
          <a:bodyPr wrap="square" rtlCol="0">
            <a:spAutoFit/>
          </a:bodyPr>
          <a:lstStyle/>
          <a:p>
            <a:r>
              <a:rPr lang="fr-FR" sz="1600" dirty="0" smtClean="0">
                <a:latin typeface="Georgia" pitchFamily="18" charset="0"/>
              </a:rPr>
              <a:t>….Puis des PH 12- 180, ceux-ci au nombre de 35</a:t>
            </a:r>
          </a:p>
          <a:p>
            <a:endParaRPr lang="fr-FR" sz="1600" dirty="0" smtClean="0">
              <a:latin typeface="Georgia" pitchFamily="18" charset="0"/>
            </a:endParaRPr>
          </a:p>
          <a:p>
            <a:r>
              <a:rPr lang="fr-FR" sz="1600" dirty="0" smtClean="0">
                <a:latin typeface="Georgia" pitchFamily="18" charset="0"/>
              </a:rPr>
              <a:t>Square Guynemer, </a:t>
            </a:r>
            <a:r>
              <a:rPr lang="fr-FR" sz="1600" dirty="0" err="1" smtClean="0">
                <a:latin typeface="Georgia" pitchFamily="18" charset="0"/>
              </a:rPr>
              <a:t>Fev</a:t>
            </a:r>
            <a:r>
              <a:rPr lang="fr-FR" sz="1600" dirty="0" smtClean="0">
                <a:latin typeface="Georgia" pitchFamily="18" charset="0"/>
              </a:rPr>
              <a:t> 1970,</a:t>
            </a:r>
          </a:p>
          <a:p>
            <a:r>
              <a:rPr lang="fr-FR" sz="1600" dirty="0" smtClean="0">
                <a:latin typeface="Georgia" pitchFamily="18" charset="0"/>
              </a:rPr>
              <a:t>Ph Jean Capolin</a:t>
            </a:r>
            <a:r>
              <a:rPr lang="fr-FR" dirty="0" smtClean="0"/>
              <a:t>i</a:t>
            </a:r>
          </a:p>
          <a:p>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Oran, juin 1966, VA 3 ex Alger RSTA, ex TA, pl d'Armes, Jean Capolini.jpg"/>
          <p:cNvPicPr>
            <a:picLocks noGrp="1" noChangeAspect="1"/>
          </p:cNvPicPr>
          <p:nvPr>
            <p:ph idx="4294967295"/>
          </p:nvPr>
        </p:nvPicPr>
        <p:blipFill>
          <a:blip r:embed="rId2" cstate="print"/>
          <a:stretch>
            <a:fillRect/>
          </a:stretch>
        </p:blipFill>
        <p:spPr>
          <a:xfrm>
            <a:off x="2093913" y="188913"/>
            <a:ext cx="7050087" cy="4722812"/>
          </a:xfrm>
        </p:spPr>
      </p:pic>
      <p:sp>
        <p:nvSpPr>
          <p:cNvPr id="7" name="ZoneTexte 6"/>
          <p:cNvSpPr txBox="1"/>
          <p:nvPr/>
        </p:nvSpPr>
        <p:spPr>
          <a:xfrm>
            <a:off x="1043608" y="5103674"/>
            <a:ext cx="7776864" cy="1754326"/>
          </a:xfrm>
          <a:prstGeom prst="rect">
            <a:avLst/>
          </a:prstGeom>
          <a:noFill/>
        </p:spPr>
        <p:txBody>
          <a:bodyPr wrap="square" rtlCol="0">
            <a:spAutoFit/>
          </a:bodyPr>
          <a:lstStyle/>
          <a:p>
            <a:r>
              <a:rPr lang="fr-FR" dirty="0" smtClean="0">
                <a:latin typeface="Georgia" pitchFamily="18" charset="0"/>
              </a:rPr>
              <a:t>Pendant ce temps, les VA3 pourrissent dans le dépôt Carnot à </a:t>
            </a:r>
            <a:r>
              <a:rPr lang="fr-FR" dirty="0" err="1" smtClean="0">
                <a:latin typeface="Georgia" pitchFamily="18" charset="0"/>
              </a:rPr>
              <a:t>Belcourt</a:t>
            </a:r>
            <a:r>
              <a:rPr lang="fr-FR" dirty="0" smtClean="0">
                <a:latin typeface="Georgia" pitchFamily="18" charset="0"/>
              </a:rPr>
              <a:t>, sauf une quinzaine vendus à Oran, dont voici un exemplaire ex TA qui a gardé ses couleurs R.S.T.A. dans les rues d’Oran.</a:t>
            </a:r>
          </a:p>
          <a:p>
            <a:endParaRPr lang="fr-FR" dirty="0" smtClean="0">
              <a:latin typeface="Georgia" pitchFamily="18" charset="0"/>
            </a:endParaRPr>
          </a:p>
          <a:p>
            <a:r>
              <a:rPr lang="fr-FR" dirty="0" smtClean="0">
                <a:latin typeface="Georgia" pitchFamily="18" charset="0"/>
              </a:rPr>
              <a:t>Ph Jean Capolini, Oran, Juin 1966 </a:t>
            </a:r>
          </a:p>
          <a:p>
            <a:endParaRPr lang="fr-F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83568" y="908720"/>
            <a:ext cx="7704856" cy="2431435"/>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smtClean="0"/>
          </a:p>
          <a:p>
            <a:r>
              <a:rPr lang="fr-FR" sz="2000" dirty="0" smtClean="0">
                <a:latin typeface="Georgia" pitchFamily="18" charset="0"/>
              </a:rPr>
              <a:t>Cet article est paru en décembre 2015 dans sa version complète, </a:t>
            </a:r>
          </a:p>
          <a:p>
            <a:r>
              <a:rPr lang="fr-FR" sz="2000" dirty="0" smtClean="0">
                <a:latin typeface="Georgia" pitchFamily="18" charset="0"/>
              </a:rPr>
              <a:t>                              couvrant la période 1934 à 2014, </a:t>
            </a:r>
          </a:p>
          <a:p>
            <a:r>
              <a:rPr lang="fr-FR" sz="2000" dirty="0" smtClean="0">
                <a:latin typeface="Georgia" pitchFamily="18" charset="0"/>
              </a:rPr>
              <a:t>dans  le bulletin de liaison n°91 de l’association CAR-HISTO-BUS </a:t>
            </a:r>
          </a:p>
          <a:p>
            <a:r>
              <a:rPr lang="fr-FR" sz="2000" dirty="0" smtClean="0">
                <a:latin typeface="Georgia" pitchFamily="18" charset="0"/>
              </a:rPr>
              <a:t>                             18, Place Champlain 14000 CAEN</a:t>
            </a:r>
            <a:endParaRPr lang="fr-FR" sz="2000" dirty="0">
              <a:latin typeface="Georgia"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RMichelet_NlleStation39.JPG"/>
          <p:cNvPicPr>
            <a:picLocks noGrp="1" noChangeAspect="1"/>
          </p:cNvPicPr>
          <p:nvPr>
            <p:ph idx="4294967295"/>
          </p:nvPr>
        </p:nvPicPr>
        <p:blipFill>
          <a:blip r:embed="rId2" cstate="print"/>
          <a:stretch>
            <a:fillRect/>
          </a:stretch>
        </p:blipFill>
        <p:spPr>
          <a:xfrm>
            <a:off x="850900" y="188913"/>
            <a:ext cx="8293100" cy="5184775"/>
          </a:xfrm>
        </p:spPr>
      </p:pic>
      <p:sp>
        <p:nvSpPr>
          <p:cNvPr id="6" name="ZoneTexte 5"/>
          <p:cNvSpPr txBox="1"/>
          <p:nvPr/>
        </p:nvSpPr>
        <p:spPr>
          <a:xfrm>
            <a:off x="2123728" y="5733256"/>
            <a:ext cx="5184576" cy="646331"/>
          </a:xfrm>
          <a:prstGeom prst="rect">
            <a:avLst/>
          </a:prstGeom>
          <a:noFill/>
        </p:spPr>
        <p:txBody>
          <a:bodyPr wrap="square" rtlCol="0">
            <a:spAutoFit/>
          </a:bodyPr>
          <a:lstStyle/>
          <a:p>
            <a:r>
              <a:rPr lang="fr-FR" dirty="0" smtClean="0">
                <a:latin typeface="Georgia" pitchFamily="18" charset="0"/>
              </a:rPr>
              <a:t>….ici avec remorque, au bas du parc de Galland…</a:t>
            </a:r>
          </a:p>
          <a:p>
            <a:endParaRPr lang="fr-F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Bus avt guerre à El Biar.jpg"/>
          <p:cNvPicPr>
            <a:picLocks noGrp="1" noChangeAspect="1"/>
          </p:cNvPicPr>
          <p:nvPr>
            <p:ph idx="4294967295"/>
          </p:nvPr>
        </p:nvPicPr>
        <p:blipFill>
          <a:blip r:embed="rId2" cstate="print"/>
          <a:stretch>
            <a:fillRect/>
          </a:stretch>
        </p:blipFill>
        <p:spPr>
          <a:xfrm>
            <a:off x="2052638" y="1484313"/>
            <a:ext cx="7091362" cy="4975225"/>
          </a:xfrm>
        </p:spPr>
      </p:pic>
      <p:sp>
        <p:nvSpPr>
          <p:cNvPr id="6" name="ZoneTexte 5"/>
          <p:cNvSpPr txBox="1"/>
          <p:nvPr/>
        </p:nvSpPr>
        <p:spPr>
          <a:xfrm>
            <a:off x="1547664" y="332656"/>
            <a:ext cx="6840760" cy="923330"/>
          </a:xfrm>
          <a:prstGeom prst="rect">
            <a:avLst/>
          </a:prstGeom>
          <a:noFill/>
        </p:spPr>
        <p:txBody>
          <a:bodyPr wrap="square" rtlCol="0">
            <a:spAutoFit/>
          </a:bodyPr>
          <a:lstStyle/>
          <a:p>
            <a:r>
              <a:rPr lang="fr-FR" dirty="0" smtClean="0">
                <a:latin typeface="Georgia" pitchFamily="18" charset="0"/>
              </a:rPr>
              <a:t>….et quelques lignes avec des autobus à plate-forme semblables aux autobus parisiens. </a:t>
            </a:r>
          </a:p>
          <a:p>
            <a:endParaRPr lang="fr-F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Alger Vétra CS 35 TA LG H, auteurs cités dans l'image.jpg"/>
          <p:cNvPicPr>
            <a:picLocks noGrp="1" noChangeAspect="1"/>
          </p:cNvPicPr>
          <p:nvPr>
            <p:ph idx="4294967295"/>
          </p:nvPr>
        </p:nvPicPr>
        <p:blipFill>
          <a:blip r:embed="rId2" cstate="print"/>
          <a:stretch>
            <a:fillRect/>
          </a:stretch>
        </p:blipFill>
        <p:spPr>
          <a:xfrm>
            <a:off x="936625" y="260350"/>
            <a:ext cx="8207375" cy="5014913"/>
          </a:xfrm>
        </p:spPr>
      </p:pic>
      <p:sp>
        <p:nvSpPr>
          <p:cNvPr id="5" name="ZoneTexte 4"/>
          <p:cNvSpPr txBox="1"/>
          <p:nvPr/>
        </p:nvSpPr>
        <p:spPr>
          <a:xfrm>
            <a:off x="647056" y="5589240"/>
            <a:ext cx="8496944" cy="1477328"/>
          </a:xfrm>
          <a:prstGeom prst="rect">
            <a:avLst/>
          </a:prstGeom>
          <a:noFill/>
        </p:spPr>
        <p:txBody>
          <a:bodyPr wrap="square" rtlCol="0">
            <a:spAutoFit/>
          </a:bodyPr>
          <a:lstStyle/>
          <a:p>
            <a:r>
              <a:rPr lang="fr-FR" dirty="0" smtClean="0">
                <a:latin typeface="Georgia" pitchFamily="18" charset="0"/>
              </a:rPr>
              <a:t>En 1934, les TA, suivant l’exemple rouennais, électrifient la ligne H de </a:t>
            </a:r>
            <a:r>
              <a:rPr lang="fr-FR" dirty="0" err="1" smtClean="0">
                <a:latin typeface="Georgia" pitchFamily="18" charset="0"/>
              </a:rPr>
              <a:t>Notre-Dame-d’Afrique</a:t>
            </a:r>
            <a:r>
              <a:rPr lang="fr-FR" dirty="0" smtClean="0">
                <a:latin typeface="Georgia" pitchFamily="18" charset="0"/>
              </a:rPr>
              <a:t> et l’exploitent avec des </a:t>
            </a:r>
            <a:r>
              <a:rPr lang="fr-FR" dirty="0" err="1" smtClean="0">
                <a:latin typeface="Georgia" pitchFamily="18" charset="0"/>
              </a:rPr>
              <a:t>Vétra</a:t>
            </a:r>
            <a:r>
              <a:rPr lang="fr-FR" dirty="0" smtClean="0">
                <a:latin typeface="Georgia" pitchFamily="18" charset="0"/>
              </a:rPr>
              <a:t> CS 35.</a:t>
            </a:r>
          </a:p>
          <a:p>
            <a:endParaRPr lang="fr-FR" dirty="0" smtClean="0">
              <a:latin typeface="Georgia" pitchFamily="18" charset="0"/>
            </a:endParaRPr>
          </a:p>
          <a:p>
            <a:r>
              <a:rPr lang="fr-FR" dirty="0" smtClean="0">
                <a:latin typeface="Georgia" pitchFamily="18" charset="0"/>
              </a:rPr>
              <a:t>Article de Joël </a:t>
            </a:r>
            <a:r>
              <a:rPr lang="fr-FR" dirty="0" err="1" smtClean="0">
                <a:latin typeface="Georgia" pitchFamily="18" charset="0"/>
              </a:rPr>
              <a:t>Darmagnac</a:t>
            </a:r>
            <a:r>
              <a:rPr lang="fr-FR" dirty="0" smtClean="0">
                <a:latin typeface="Georgia" pitchFamily="18" charset="0"/>
              </a:rPr>
              <a:t> in Charge Utile n° 91 d’Août 2000.</a:t>
            </a:r>
          </a:p>
          <a:p>
            <a:endParaRPr lang="fr-F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Vétra CS 60 TA Lg G Coll Paul Carenco.jpg"/>
          <p:cNvPicPr>
            <a:picLocks noGrp="1" noChangeAspect="1"/>
          </p:cNvPicPr>
          <p:nvPr>
            <p:ph idx="4294967295"/>
          </p:nvPr>
        </p:nvPicPr>
        <p:blipFill>
          <a:blip r:embed="rId2" cstate="print"/>
          <a:stretch>
            <a:fillRect/>
          </a:stretch>
        </p:blipFill>
        <p:spPr>
          <a:xfrm>
            <a:off x="1658938" y="188913"/>
            <a:ext cx="7485062" cy="5148262"/>
          </a:xfrm>
        </p:spPr>
      </p:pic>
      <p:sp>
        <p:nvSpPr>
          <p:cNvPr id="6" name="ZoneTexte 5"/>
          <p:cNvSpPr txBox="1"/>
          <p:nvPr/>
        </p:nvSpPr>
        <p:spPr>
          <a:xfrm>
            <a:off x="395536" y="5373216"/>
            <a:ext cx="8568952" cy="1723549"/>
          </a:xfrm>
          <a:prstGeom prst="rect">
            <a:avLst/>
          </a:prstGeom>
          <a:noFill/>
        </p:spPr>
        <p:txBody>
          <a:bodyPr wrap="square" rtlCol="0">
            <a:spAutoFit/>
          </a:bodyPr>
          <a:lstStyle/>
          <a:p>
            <a:r>
              <a:rPr lang="fr-FR" dirty="0" smtClean="0">
                <a:latin typeface="Georgia" pitchFamily="18" charset="0"/>
              </a:rPr>
              <a:t>Devant les excellents résultats obtenus, les TA mettent en trolleybus la même année, la ligne G, au profil également très escarpé, avec des CS 60  type Francheville.</a:t>
            </a:r>
          </a:p>
          <a:p>
            <a:endParaRPr lang="fr-FR" dirty="0" smtClean="0">
              <a:latin typeface="Georgia" pitchFamily="18" charset="0"/>
            </a:endParaRPr>
          </a:p>
          <a:p>
            <a:r>
              <a:rPr lang="fr-FR" sz="1600" dirty="0" smtClean="0">
                <a:latin typeface="Georgia" pitchFamily="18" charset="0"/>
              </a:rPr>
              <a:t>Cl Girard, in « l’Industrie des Voies Ferrées et des Transports Automobiles », Mars 1939</a:t>
            </a:r>
          </a:p>
          <a:p>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Alger Vétra TA Somua 9 bis n° 16.jpg"/>
          <p:cNvPicPr>
            <a:picLocks noGrp="1" noChangeAspect="1"/>
          </p:cNvPicPr>
          <p:nvPr>
            <p:ph type="pic" idx="4294967295"/>
          </p:nvPr>
        </p:nvPicPr>
        <p:blipFill>
          <a:blip r:embed="rId2" cstate="print"/>
          <a:srcRect l="6003" r="6003"/>
          <a:stretch>
            <a:fillRect/>
          </a:stretch>
        </p:blipFill>
        <p:spPr>
          <a:xfrm>
            <a:off x="2289175" y="188913"/>
            <a:ext cx="6854825" cy="5140325"/>
          </a:xfrm>
        </p:spPr>
      </p:pic>
      <p:sp>
        <p:nvSpPr>
          <p:cNvPr id="4" name="Espace réservé du texte 3"/>
          <p:cNvSpPr>
            <a:spLocks noGrp="1"/>
          </p:cNvSpPr>
          <p:nvPr>
            <p:ph type="body" sz="half" idx="4294967295"/>
          </p:nvPr>
        </p:nvSpPr>
        <p:spPr>
          <a:xfrm>
            <a:off x="1727200" y="5373688"/>
            <a:ext cx="7416800" cy="1223962"/>
          </a:xfrm>
        </p:spPr>
        <p:txBody>
          <a:bodyPr>
            <a:noAutofit/>
          </a:bodyPr>
          <a:lstStyle/>
          <a:p>
            <a:r>
              <a:rPr lang="fr-FR" sz="1400" dirty="0" smtClean="0">
                <a:latin typeface="Georgia" pitchFamily="18" charset="0"/>
              </a:rPr>
              <a:t>Dans les années suivantes, les TA vont poursuivre la mise en trolleybus de leurs lignes montant vers les hauts d’Alger, exploitées, soit avec des véhicules construits dans leurs ateliers sur des châssis d’autobus Panhard ou </a:t>
            </a:r>
            <a:r>
              <a:rPr lang="fr-FR" sz="1400" dirty="0" err="1" smtClean="0">
                <a:latin typeface="Georgia" pitchFamily="18" charset="0"/>
              </a:rPr>
              <a:t>Somua</a:t>
            </a:r>
            <a:r>
              <a:rPr lang="fr-FR" sz="1400" dirty="0" smtClean="0">
                <a:latin typeface="Georgia" pitchFamily="18" charset="0"/>
              </a:rPr>
              <a:t>, tel ce TA 9 bis, vu ici avec l’indice H  au lieu de G...</a:t>
            </a:r>
          </a:p>
          <a:p>
            <a:r>
              <a:rPr lang="fr-FR" sz="1400" dirty="0" smtClean="0">
                <a:latin typeface="Georgia" pitchFamily="18" charset="0"/>
              </a:rPr>
              <a:t>Auteur inconnu, in « La rénovation des transports en commun d’Alger », Industrie des voies Ferrées, Mars 1939</a:t>
            </a:r>
          </a:p>
          <a:p>
            <a:pPr>
              <a:buNone/>
            </a:pPr>
            <a:endParaRPr lang="fr-FR" sz="1200" dirty="0"/>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1935</TotalTime>
  <Words>1458</Words>
  <Application>Microsoft Office PowerPoint</Application>
  <PresentationFormat>Affichage à l'écran (4:3)</PresentationFormat>
  <Paragraphs>117</Paragraphs>
  <Slides>45</Slides>
  <Notes>0</Notes>
  <HiddenSlides>0</HiddenSlides>
  <MMClips>0</MMClips>
  <ScaleCrop>false</ScaleCrop>
  <HeadingPairs>
    <vt:vector size="4" baseType="variant">
      <vt:variant>
        <vt:lpstr>Thème</vt:lpstr>
      </vt:variant>
      <vt:variant>
        <vt:i4>1</vt:i4>
      </vt:variant>
      <vt:variant>
        <vt:lpstr>Titres des diapositives</vt:lpstr>
      </vt:variant>
      <vt:variant>
        <vt:i4>45</vt:i4>
      </vt:variant>
    </vt:vector>
  </HeadingPairs>
  <TitlesOfParts>
    <vt:vector size="46" baseType="lpstr">
      <vt:lpstr>Thème Office</vt:lpstr>
      <vt:lpstr>A L G E R DE 1934 à 1966</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 G E R DE 1935 à 2014</dc:title>
  <dc:creator>Jean</dc:creator>
  <cp:lastModifiedBy>Jean</cp:lastModifiedBy>
  <cp:revision>132</cp:revision>
  <dcterms:created xsi:type="dcterms:W3CDTF">2015-01-29T12:57:30Z</dcterms:created>
  <dcterms:modified xsi:type="dcterms:W3CDTF">2016-06-22T12:51:05Z</dcterms:modified>
</cp:coreProperties>
</file>